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8" r:id="rId5"/>
    <p:sldId id="289" r:id="rId6"/>
    <p:sldId id="291" r:id="rId7"/>
    <p:sldId id="290" r:id="rId8"/>
    <p:sldId id="303" r:id="rId9"/>
    <p:sldId id="304" r:id="rId10"/>
    <p:sldId id="305" r:id="rId11"/>
    <p:sldId id="292" r:id="rId12"/>
    <p:sldId id="306" r:id="rId13"/>
    <p:sldId id="308" r:id="rId14"/>
    <p:sldId id="309" r:id="rId15"/>
    <p:sldId id="310" r:id="rId16"/>
    <p:sldId id="311" r:id="rId17"/>
    <p:sldId id="312" r:id="rId18"/>
    <p:sldId id="313" r:id="rId19"/>
    <p:sldId id="314" r:id="rId20"/>
    <p:sldId id="315" r:id="rId21"/>
    <p:sldId id="316" r:id="rId22"/>
    <p:sldId id="317" r:id="rId23"/>
    <p:sldId id="301"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A3F29"/>
    <a:srgbClr val="32472F"/>
    <a:srgbClr val="49663C"/>
    <a:srgbClr val="FFFFFF"/>
    <a:srgbClr val="79A466"/>
    <a:srgbClr val="302030"/>
    <a:srgbClr val="7F7F7F"/>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12/31/2024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12/31/2024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afisansari786.github.io/Nafis.github.io/" TargetMode="External"/><Relationship Id="rId1" Type="http://schemas.openxmlformats.org/officeDocument/2006/relationships/slideLayout" Target="../slideLayouts/slideLayout21.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9573091" y="5970693"/>
            <a:ext cx="2618909" cy="777978"/>
          </a:xfrm>
          <a:effectLst>
            <a:outerShdw blurRad="50800" dist="38100" algn="l" rotWithShape="0">
              <a:prstClr val="black">
                <a:alpha val="75000"/>
              </a:prstClr>
            </a:outerShdw>
          </a:effectLst>
        </p:spPr>
        <p:txBody>
          <a:bodyPr/>
          <a:lstStyle/>
          <a:p>
            <a:r>
              <a:rPr lang="en-US" sz="2400" dirty="0"/>
              <a:t>Nafis Ansari​​</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alphaModFix amt="85000"/>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5678169" y="3943653"/>
            <a:ext cx="5893903" cy="1177157"/>
          </a:xfrm>
          <a:effectLst>
            <a:outerShdw blurRad="50800" dist="38100" dir="5400000" algn="t" rotWithShape="0">
              <a:prstClr val="black">
                <a:alpha val="56000"/>
              </a:prstClr>
            </a:outerShdw>
          </a:effectLst>
        </p:spPr>
        <p:txBody>
          <a:bodyPr/>
          <a:lstStyle/>
          <a:p>
            <a:r>
              <a:rPr lang="en-US" sz="8000" dirty="0">
                <a:solidFill>
                  <a:schemeClr val="bg1">
                    <a:alpha val="85000"/>
                  </a:schemeClr>
                </a:solidFill>
                <a:effectLst>
                  <a:glow>
                    <a:srgbClr val="FF0000"/>
                  </a:glow>
                  <a:outerShdw blurRad="50800" dist="50800" dir="5400000" sx="94000" sy="94000" algn="ctr" rotWithShape="0">
                    <a:srgbClr val="000000">
                      <a:alpha val="73000"/>
                    </a:srgbClr>
                  </a:outerShdw>
                </a:effectLst>
              </a:rPr>
              <a:t>Restaurant Success</a:t>
            </a:r>
          </a:p>
        </p:txBody>
      </p:sp>
      <p:sp>
        <p:nvSpPr>
          <p:cNvPr id="2" name="TextBox 1">
            <a:extLst>
              <a:ext uri="{FF2B5EF4-FFF2-40B4-BE49-F238E27FC236}">
                <a16:creationId xmlns:a16="http://schemas.microsoft.com/office/drawing/2014/main" id="{86743095-8244-4CD3-98EA-053F25975712}"/>
              </a:ext>
            </a:extLst>
          </p:cNvPr>
          <p:cNvSpPr txBox="1"/>
          <p:nvPr/>
        </p:nvSpPr>
        <p:spPr>
          <a:xfrm>
            <a:off x="3666737" y="1878496"/>
            <a:ext cx="7117220" cy="1754326"/>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5400" b="1" dirty="0">
                <a:solidFill>
                  <a:schemeClr val="bg1"/>
                </a:solidFill>
                <a:latin typeface="Avenir Next LT Pro" panose="020B0504020202020204" pitchFamily="34" charset="0"/>
              </a:rPr>
              <a:t>User Engagement </a:t>
            </a:r>
            <a:r>
              <a:rPr lang="en-IN" sz="5400" b="1" dirty="0">
                <a:solidFill>
                  <a:schemeClr val="bg1"/>
                </a:solidFill>
                <a:latin typeface="+mj-lt"/>
              </a:rPr>
              <a:t>Analysis</a:t>
            </a:r>
          </a:p>
        </p:txBody>
      </p:sp>
    </p:spTree>
    <p:extLst>
      <p:ext uri="{BB962C8B-B14F-4D97-AF65-F5344CB8AC3E}">
        <p14:creationId xmlns:p14="http://schemas.microsoft.com/office/powerpoint/2010/main" val="28357734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10</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75909"/>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689812"/>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dirty="0"/>
              <a:t>Data shows a general increase in average review, check-in, and tip counts as ratings improve from 1 to 4 stars.</a:t>
            </a:r>
          </a:p>
          <a:p>
            <a:pPr marL="285750" indent="-285750">
              <a:buFont typeface="Wingdings" panose="05000000000000000000" pitchFamily="2" charset="2"/>
              <a:buChar char="§"/>
            </a:pPr>
            <a:r>
              <a:rPr lang="en-US" sz="1800" dirty="0"/>
              <a:t>Restaurants rated 4 stars exhibit the highest engagement and shows a downward trend for rating above 4.</a:t>
            </a:r>
          </a:p>
          <a:p>
            <a:pPr marL="285750" indent="-285750">
              <a:buFont typeface="Wingdings" panose="05000000000000000000" pitchFamily="2" charset="2"/>
              <a:buChar char="§"/>
            </a:pPr>
            <a:r>
              <a:rPr lang="en-US" sz="1800" dirty="0"/>
              <a:t>The drop in engagement at 5.0 stars might suggest either a saturation point where fewer customers feel compelled to add their reviews, or a selectivity where AVG Engagement based on Rating Check-in Count only a small, satisfied audience frequents these establishments.</a:t>
            </a:r>
            <a:endParaRPr lang="en-US" dirty="0"/>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481908"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40000"/>
                    </a:prstClr>
                  </a:outerShdw>
                </a:effectLst>
                <a:latin typeface="+mj-lt"/>
              </a:rPr>
              <a:t>Do restaurants with higher engagement tend to have higher ratings?</a:t>
            </a:r>
            <a:endParaRPr lang="en-IN" sz="2400" b="1" dirty="0">
              <a:solidFill>
                <a:schemeClr val="bg1"/>
              </a:solidFill>
              <a:effectLst>
                <a:outerShdw blurRad="50800" dist="38100" dir="5400000" algn="t" rotWithShape="0">
                  <a:prstClr val="black">
                    <a:alpha val="40000"/>
                  </a:prstClr>
                </a:outerShdw>
              </a:effectLst>
              <a:latin typeface="+mj-lt"/>
            </a:endParaRPr>
          </a:p>
        </p:txBody>
      </p:sp>
      <p:pic>
        <p:nvPicPr>
          <p:cNvPr id="6" name="Picture 5">
            <a:extLst>
              <a:ext uri="{FF2B5EF4-FFF2-40B4-BE49-F238E27FC236}">
                <a16:creationId xmlns:a16="http://schemas.microsoft.com/office/drawing/2014/main" id="{86A2560B-6457-4ED9-9319-E1546657E8D4}"/>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29000"/>
                    </a14:imgEffect>
                  </a14:imgLayer>
                </a14:imgProps>
              </a:ext>
            </a:extLst>
          </a:blip>
          <a:stretch>
            <a:fillRect/>
          </a:stretch>
        </p:blipFill>
        <p:spPr>
          <a:xfrm>
            <a:off x="557411" y="3475909"/>
            <a:ext cx="11077177" cy="3335182"/>
          </a:xfrm>
          <a:prstGeom prst="rect">
            <a:avLst/>
          </a:prstGeom>
          <a:solidFill>
            <a:schemeClr val="accent1"/>
          </a:solidFill>
          <a:effectLst>
            <a:outerShdw blurRad="50800" dist="38100" dir="5400000" algn="t" rotWithShape="0">
              <a:prstClr val="black">
                <a:alpha val="74000"/>
              </a:prstClr>
            </a:outerShdw>
            <a:softEdge rad="0"/>
          </a:effectLst>
          <a:scene3d>
            <a:camera prst="orthographicFront"/>
            <a:lightRig rig="threePt" dir="t"/>
          </a:scene3d>
          <a:sp3d>
            <a:bevelT/>
          </a:sp3d>
        </p:spPr>
      </p:pic>
    </p:spTree>
    <p:extLst>
      <p:ext uri="{BB962C8B-B14F-4D97-AF65-F5344CB8AC3E}">
        <p14:creationId xmlns:p14="http://schemas.microsoft.com/office/powerpoint/2010/main" val="31456334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11</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75909"/>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336672"/>
            <a:ext cx="10432773" cy="4090837"/>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b="1" dirty="0">
                <a:effectLst>
                  <a:outerShdw blurRad="50800" dist="38100" dir="5400000" algn="t" rotWithShape="0">
                    <a:prstClr val="black">
                      <a:alpha val="75000"/>
                    </a:prstClr>
                  </a:outerShdw>
                </a:effectLst>
              </a:rPr>
              <a:t>Interlinked User Engagement:</a:t>
            </a:r>
            <a:r>
              <a:rPr lang="en-US" sz="1800" dirty="0">
                <a:effectLst>
                  <a:outerShdw blurRad="50800" dist="38100" dir="5400000" algn="t" rotWithShape="0">
                    <a:prstClr val="black">
                      <a:alpha val="75000"/>
                    </a:prstClr>
                  </a:outerShdw>
                </a:effectLst>
              </a:rPr>
              <a:t> The high correlations suggest that user engagement across different platforms (reviews, tips, and check-ins) is interconnected. When users engage with a business in one way (e.g., leaving a review), they are more likely to engage in other ways as well (e.g., leaving a tip or checking in).</a:t>
            </a:r>
          </a:p>
          <a:p>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b="1" dirty="0">
                <a:effectLst>
                  <a:outerShdw blurRad="50800" dist="38100" dir="5400000" algn="t" rotWithShape="0">
                    <a:prstClr val="black">
                      <a:alpha val="75000"/>
                    </a:prstClr>
                  </a:outerShdw>
                </a:effectLst>
              </a:rPr>
              <a:t>Focus on Multi-Platform Engagement:</a:t>
            </a:r>
            <a:r>
              <a:rPr lang="en-US" sz="1800" dirty="0">
                <a:effectLst>
                  <a:outerShdw blurRad="50800" dist="38100" dir="5400000" algn="t" rotWithShape="0">
                    <a:prstClr val="black">
                      <a:alpha val="75000"/>
                    </a:prstClr>
                  </a:outerShdw>
                </a:effectLst>
              </a:rPr>
              <a:t> </a:t>
            </a:r>
          </a:p>
          <a:p>
            <a:r>
              <a:rPr lang="en-US" sz="1800" dirty="0">
                <a:effectLst>
                  <a:outerShdw blurRad="50800" dist="38100" dir="5400000" algn="t" rotWithShape="0">
                    <a:prstClr val="black">
                      <a:alpha val="75000"/>
                    </a:prstClr>
                  </a:outerShdw>
                </a:effectLst>
              </a:rPr>
              <a:t>    Businesses should focus on strategies that </a:t>
            </a:r>
          </a:p>
          <a:p>
            <a:r>
              <a:rPr lang="en-US" sz="1800" dirty="0">
                <a:effectLst>
                  <a:outerShdw blurRad="50800" dist="38100" dir="5400000" algn="t" rotWithShape="0">
                    <a:prstClr val="black">
                      <a:alpha val="75000"/>
                    </a:prstClr>
                  </a:outerShdw>
                </a:effectLst>
              </a:rPr>
              <a:t>    boost all types of user engagement. </a:t>
            </a:r>
          </a:p>
          <a:p>
            <a:r>
              <a:rPr lang="en-US" sz="1800" dirty="0">
                <a:effectLst>
                  <a:outerShdw blurRad="50800" dist="38100" dir="5400000" algn="t" rotWithShape="0">
                    <a:prstClr val="black">
                      <a:alpha val="75000"/>
                    </a:prstClr>
                  </a:outerShdw>
                </a:effectLst>
              </a:rPr>
              <a:t>    Increasing engagement in one area is likely </a:t>
            </a:r>
          </a:p>
          <a:p>
            <a:r>
              <a:rPr lang="en-US" sz="1800" dirty="0">
                <a:effectLst>
                  <a:outerShdw blurRad="50800" dist="38100" dir="5400000" algn="t" rotWithShape="0">
                    <a:prstClr val="black">
                      <a:alpha val="75000"/>
                    </a:prstClr>
                  </a:outerShdw>
                </a:effectLst>
              </a:rPr>
              <a:t>    to drive increases in others, leading to </a:t>
            </a:r>
          </a:p>
          <a:p>
            <a:r>
              <a:rPr lang="en-US" sz="1800" dirty="0">
                <a:effectLst>
                  <a:outerShdw blurRad="50800" dist="38100" dir="5400000" algn="t" rotWithShape="0">
                    <a:prstClr val="black">
                      <a:alpha val="75000"/>
                    </a:prstClr>
                  </a:outerShdw>
                </a:effectLst>
              </a:rPr>
              <a:t>    enhanced overall visibility and </a:t>
            </a:r>
          </a:p>
          <a:p>
            <a:r>
              <a:rPr lang="en-US" sz="1800" dirty="0">
                <a:effectLst>
                  <a:outerShdw blurRad="50800" dist="38100" dir="5400000" algn="t" rotWithShape="0">
                    <a:prstClr val="black">
                      <a:alpha val="75000"/>
                    </a:prstClr>
                  </a:outerShdw>
                </a:effectLst>
              </a:rPr>
              <a:t>    interaction with customers.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345906"/>
            <a:ext cx="11159209"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40000"/>
                    </a:prstClr>
                  </a:outerShdw>
                </a:effectLst>
                <a:latin typeface="+mj-lt"/>
              </a:rPr>
              <a:t>Is there a correlation between the number of reviews, tips, and check-ins </a:t>
            </a:r>
          </a:p>
          <a:p>
            <a:r>
              <a:rPr lang="en-US" sz="2400" b="1" dirty="0">
                <a:solidFill>
                  <a:schemeClr val="bg1"/>
                </a:solidFill>
                <a:effectLst>
                  <a:outerShdw blurRad="50800" dist="38100" dir="5400000" algn="t" rotWithShape="0">
                    <a:prstClr val="black">
                      <a:alpha val="40000"/>
                    </a:prstClr>
                  </a:outerShdw>
                </a:effectLst>
                <a:latin typeface="+mj-lt"/>
              </a:rPr>
              <a:t>for a business?</a:t>
            </a:r>
            <a:endParaRPr lang="en-IN" sz="2400" b="1" dirty="0">
              <a:solidFill>
                <a:schemeClr val="bg1"/>
              </a:solidFill>
              <a:effectLst>
                <a:outerShdw blurRad="50800" dist="38100" dir="5400000" algn="t" rotWithShape="0">
                  <a:prstClr val="black">
                    <a:alpha val="40000"/>
                  </a:prstClr>
                </a:outerShdw>
              </a:effectLst>
              <a:latin typeface="+mj-lt"/>
            </a:endParaRPr>
          </a:p>
        </p:txBody>
      </p:sp>
      <p:pic>
        <p:nvPicPr>
          <p:cNvPr id="3" name="Picture 2">
            <a:extLst>
              <a:ext uri="{FF2B5EF4-FFF2-40B4-BE49-F238E27FC236}">
                <a16:creationId xmlns:a16="http://schemas.microsoft.com/office/drawing/2014/main" id="{41272111-4D13-431D-88CF-E6A07DD39BA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654214" y="2456929"/>
            <a:ext cx="5276053" cy="4236507"/>
          </a:xfrm>
          <a:prstGeom prst="rect">
            <a:avLst/>
          </a:prstGeom>
          <a:noFill/>
          <a:effectLst>
            <a:outerShdw blurRad="50800" dist="38100" dir="5400000" algn="t" rotWithShape="0">
              <a:prstClr val="black">
                <a:alpha val="75000"/>
              </a:prstClr>
            </a:outerShdw>
            <a:softEdge rad="0"/>
          </a:effectLst>
          <a:scene3d>
            <a:camera prst="orthographicFront"/>
            <a:lightRig rig="threePt" dir="t"/>
          </a:scene3d>
          <a:sp3d>
            <a:bevelT/>
          </a:sp3d>
        </p:spPr>
      </p:pic>
    </p:spTree>
    <p:extLst>
      <p:ext uri="{BB962C8B-B14F-4D97-AF65-F5344CB8AC3E}">
        <p14:creationId xmlns:p14="http://schemas.microsoft.com/office/powerpoint/2010/main" val="4127129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12</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369444"/>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Data indicates a clear correlation between higher ratings and increased user engagement across reviews, tips, and check-ins.</a:t>
            </a:r>
          </a:p>
          <a:p>
            <a:endParaRPr lang="en-US" sz="20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This pattern underscores the importance of maintaining high service and quality standards, as these appear to drive more reviews, check-ins, and tips, which are critical metrics of customer engagement and satisfaction.</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600146"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Is there a difference in the user engagement between high-rated and </a:t>
            </a:r>
          </a:p>
          <a:p>
            <a:r>
              <a:rPr lang="en-US" sz="2400" b="1" dirty="0">
                <a:solidFill>
                  <a:schemeClr val="bg1"/>
                </a:solidFill>
                <a:effectLst>
                  <a:outerShdw blurRad="50800" dist="38100" dir="5400000" algn="t" rotWithShape="0">
                    <a:prstClr val="black">
                      <a:alpha val="75000"/>
                    </a:prstClr>
                  </a:outerShdw>
                </a:effectLst>
                <a:latin typeface="+mj-lt"/>
              </a:rPr>
              <a:t>low-rated businesses?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7" name="Picture 6">
            <a:extLst>
              <a:ext uri="{FF2B5EF4-FFF2-40B4-BE49-F238E27FC236}">
                <a16:creationId xmlns:a16="http://schemas.microsoft.com/office/drawing/2014/main" id="{C208E803-D343-4474-BDFE-C06F98B36ACD}"/>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19000"/>
                    </a14:imgEffect>
                  </a14:imgLayer>
                </a14:imgProps>
              </a:ext>
            </a:extLst>
          </a:blip>
          <a:stretch>
            <a:fillRect/>
          </a:stretch>
        </p:blipFill>
        <p:spPr>
          <a:xfrm>
            <a:off x="2727271" y="3994472"/>
            <a:ext cx="6396212" cy="1860061"/>
          </a:xfrm>
          <a:prstGeom prst="rect">
            <a:avLst/>
          </a:prstGeom>
          <a:effectLst>
            <a:outerShdw blurRad="50800" dist="38100" dir="5400000" algn="t" rotWithShape="0">
              <a:prstClr val="black">
                <a:alpha val="75000"/>
              </a:prstClr>
            </a:outerShdw>
            <a:softEdge rad="0"/>
          </a:effectLst>
        </p:spPr>
      </p:pic>
    </p:spTree>
    <p:extLst>
      <p:ext uri="{BB962C8B-B14F-4D97-AF65-F5344CB8AC3E}">
        <p14:creationId xmlns:p14="http://schemas.microsoft.com/office/powerpoint/2010/main" val="42720266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13</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0" y="834423"/>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Philadelphia emerges as the top city with the highest success score, indicating a combination of high ratings and active user engagement.</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Following Philadelphia, Tampa, Indianapolis, and Tucson rank among the top cities with significant success scores, suggesting thriving restaurant scenes in these areas.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1236538" cy="43088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200" b="1" dirty="0">
                <a:solidFill>
                  <a:schemeClr val="bg1"/>
                </a:solidFill>
                <a:effectLst>
                  <a:outerShdw blurRad="50800" dist="38100" dir="5400000" algn="t" rotWithShape="0">
                    <a:prstClr val="black">
                      <a:alpha val="75000"/>
                    </a:prstClr>
                  </a:outerShdw>
                </a:effectLst>
                <a:latin typeface="+mj-lt"/>
              </a:rPr>
              <a:t>How do the success metrics of restaurants vary across different states and cities?</a:t>
            </a:r>
            <a:endParaRPr lang="en-IN" sz="2200" b="1" dirty="0">
              <a:solidFill>
                <a:schemeClr val="bg1"/>
              </a:solidFill>
              <a:effectLst>
                <a:outerShdw blurRad="50800" dist="38100" dir="5400000" algn="t" rotWithShape="0">
                  <a:prstClr val="black">
                    <a:alpha val="75000"/>
                  </a:prstClr>
                </a:outerShdw>
              </a:effectLst>
              <a:latin typeface="+mj-lt"/>
            </a:endParaRPr>
          </a:p>
        </p:txBody>
      </p:sp>
      <p:pic>
        <p:nvPicPr>
          <p:cNvPr id="6" name="Picture 5">
            <a:extLst>
              <a:ext uri="{FF2B5EF4-FFF2-40B4-BE49-F238E27FC236}">
                <a16:creationId xmlns:a16="http://schemas.microsoft.com/office/drawing/2014/main" id="{C1376BE2-8F9A-4C1E-9C5D-038EF15373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Layer>
                </a14:imgProps>
              </a:ext>
            </a:extLst>
          </a:blip>
          <a:stretch>
            <a:fillRect/>
          </a:stretch>
        </p:blipFill>
        <p:spPr>
          <a:xfrm>
            <a:off x="3581399" y="2420535"/>
            <a:ext cx="8486775" cy="4340016"/>
          </a:xfrm>
          <a:prstGeom prst="rect">
            <a:avLst/>
          </a:prstGeom>
          <a:noFill/>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13227262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14</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020363"/>
            <a:ext cx="10432773" cy="1735706"/>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Successful businesses, particularly those with higher ratings (above 3.5), exhibit consistent and possibly increasing user engagement over time.</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High rated restaurants </a:t>
            </a:r>
          </a:p>
          <a:p>
            <a:r>
              <a:rPr lang="en-US" sz="2000" dirty="0">
                <a:effectLst>
                  <a:outerShdw blurRad="50800" dist="38100" dir="5400000" algn="t" rotWithShape="0">
                    <a:prstClr val="black">
                      <a:alpha val="75000"/>
                    </a:prstClr>
                  </a:outerShdw>
                </a:effectLst>
              </a:rPr>
              <a:t>    maintain a steady </a:t>
            </a:r>
          </a:p>
          <a:p>
            <a:r>
              <a:rPr lang="en-US" sz="2000" dirty="0">
                <a:effectLst>
                  <a:outerShdw blurRad="50800" dist="38100" dir="5400000" algn="t" rotWithShape="0">
                    <a:prstClr val="black">
                      <a:alpha val="75000"/>
                    </a:prstClr>
                  </a:outerShdw>
                </a:effectLst>
              </a:rPr>
              <a:t>    growth or growing </a:t>
            </a:r>
          </a:p>
          <a:p>
            <a:r>
              <a:rPr lang="en-US" sz="2000" dirty="0">
                <a:effectLst>
                  <a:outerShdw blurRad="50800" dist="38100" dir="5400000" algn="t" rotWithShape="0">
                    <a:prstClr val="black">
                      <a:alpha val="75000"/>
                    </a:prstClr>
                  </a:outerShdw>
                </a:effectLst>
              </a:rPr>
              <a:t>    level of user </a:t>
            </a:r>
          </a:p>
          <a:p>
            <a:r>
              <a:rPr lang="en-US" sz="2000" dirty="0">
                <a:effectLst>
                  <a:outerShdw blurRad="50800" dist="38100" dir="5400000" algn="t" rotWithShape="0">
                    <a:prstClr val="black">
                      <a:alpha val="75000"/>
                    </a:prstClr>
                  </a:outerShdw>
                </a:effectLst>
              </a:rPr>
              <a:t>    engagement over time, </a:t>
            </a:r>
          </a:p>
          <a:p>
            <a:r>
              <a:rPr lang="en-US" sz="2000" dirty="0">
                <a:effectLst>
                  <a:outerShdw blurRad="50800" dist="38100" dir="5400000" algn="t" rotWithShape="0">
                    <a:prstClr val="black">
                      <a:alpha val="75000"/>
                    </a:prstClr>
                  </a:outerShdw>
                </a:effectLst>
              </a:rPr>
              <a:t>    reflecting ongoing </a:t>
            </a:r>
          </a:p>
          <a:p>
            <a:r>
              <a:rPr lang="en-US" sz="2000" dirty="0">
                <a:effectLst>
                  <a:outerShdw blurRad="50800" dist="38100" dir="5400000" algn="t" rotWithShape="0">
                    <a:prstClr val="black">
                      <a:alpha val="75000"/>
                    </a:prstClr>
                  </a:outerShdw>
                </a:effectLst>
              </a:rPr>
              <a:t>    customer interest and </a:t>
            </a:r>
          </a:p>
          <a:p>
            <a:r>
              <a:rPr lang="en-US" sz="2000" dirty="0">
                <a:effectLst>
                  <a:outerShdw blurRad="50800" dist="38100" dir="5400000" algn="t" rotWithShape="0">
                    <a:prstClr val="black">
                      <a:alpha val="75000"/>
                    </a:prstClr>
                  </a:outerShdw>
                </a:effectLst>
              </a:rPr>
              <a:t>    satisfaction.</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307117"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Are there any patterns in user engagement over time for successful </a:t>
            </a:r>
          </a:p>
          <a:p>
            <a:r>
              <a:rPr lang="en-US" sz="2400" b="1" dirty="0">
                <a:solidFill>
                  <a:schemeClr val="bg1"/>
                </a:solidFill>
                <a:effectLst>
                  <a:outerShdw blurRad="50800" dist="38100" dir="5400000" algn="t" rotWithShape="0">
                    <a:prstClr val="black">
                      <a:alpha val="75000"/>
                    </a:prstClr>
                  </a:outerShdw>
                </a:effectLst>
                <a:latin typeface="+mj-lt"/>
              </a:rPr>
              <a:t>businesses compared to less successful ones?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CF286558-B81D-442D-8E36-30F0929AE9F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Layer>
                </a14:imgProps>
              </a:ext>
            </a:extLst>
          </a:blip>
          <a:stretch>
            <a:fillRect/>
          </a:stretch>
        </p:blipFill>
        <p:spPr>
          <a:xfrm>
            <a:off x="3810326" y="1914526"/>
            <a:ext cx="8295950" cy="4853088"/>
          </a:xfrm>
          <a:prstGeom prst="rect">
            <a:avLst/>
          </a:prstGeom>
          <a:effectLst>
            <a:outerShdw blurRad="50800" dist="38100" dir="5400000" algn="t" rotWithShape="0">
              <a:prstClr val="black">
                <a:alpha val="75000"/>
              </a:prstClr>
            </a:outerShdw>
            <a:softEdge rad="38100"/>
          </a:effectLst>
        </p:spPr>
      </p:pic>
      <p:cxnSp>
        <p:nvCxnSpPr>
          <p:cNvPr id="6" name="Straight Arrow Connector 5">
            <a:extLst>
              <a:ext uri="{FF2B5EF4-FFF2-40B4-BE49-F238E27FC236}">
                <a16:creationId xmlns:a16="http://schemas.microsoft.com/office/drawing/2014/main" id="{BDBBCC28-0281-49FC-AE45-5794CE237A28}"/>
              </a:ext>
            </a:extLst>
          </p:cNvPr>
          <p:cNvCxnSpPr>
            <a:cxnSpLocks/>
          </p:cNvCxnSpPr>
          <p:nvPr/>
        </p:nvCxnSpPr>
        <p:spPr>
          <a:xfrm>
            <a:off x="9334500" y="4077123"/>
            <a:ext cx="0" cy="552129"/>
          </a:xfrm>
          <a:prstGeom prst="straightConnector1">
            <a:avLst/>
          </a:prstGeom>
          <a:ln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04C0CE-0F83-453C-9E8F-DD57F4651F63}"/>
              </a:ext>
            </a:extLst>
          </p:cNvPr>
          <p:cNvSpPr txBox="1"/>
          <p:nvPr/>
        </p:nvSpPr>
        <p:spPr>
          <a:xfrm>
            <a:off x="8477250" y="3769346"/>
            <a:ext cx="2031722" cy="307777"/>
          </a:xfrm>
          <a:prstGeom prst="rect">
            <a:avLst/>
          </a:prstGeom>
          <a:noFill/>
        </p:spPr>
        <p:txBody>
          <a:bodyPr wrap="square" rtlCol="0">
            <a:spAutoFit/>
          </a:bodyPr>
          <a:lstStyle/>
          <a:p>
            <a:r>
              <a:rPr lang="en-IN" sz="1400" b="1" dirty="0"/>
              <a:t>Drop due to COVID</a:t>
            </a:r>
          </a:p>
        </p:txBody>
      </p:sp>
    </p:spTree>
    <p:extLst>
      <p:ext uri="{BB962C8B-B14F-4D97-AF65-F5344CB8AC3E}">
        <p14:creationId xmlns:p14="http://schemas.microsoft.com/office/powerpoint/2010/main" val="34535698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15</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4" name="TextBox 3">
            <a:extLst>
              <a:ext uri="{FF2B5EF4-FFF2-40B4-BE49-F238E27FC236}">
                <a16:creationId xmlns:a16="http://schemas.microsoft.com/office/drawing/2014/main" id="{432D9CC9-099C-4D75-B793-C32CB00FCE7A}"/>
              </a:ext>
            </a:extLst>
          </p:cNvPr>
          <p:cNvSpPr txBox="1"/>
          <p:nvPr/>
        </p:nvSpPr>
        <p:spPr>
          <a:xfrm>
            <a:off x="708991" y="157062"/>
            <a:ext cx="5563511" cy="523220"/>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800" b="1" dirty="0">
                <a:solidFill>
                  <a:schemeClr val="bg1"/>
                </a:solidFill>
                <a:effectLst>
                  <a:outerShdw blurRad="50800" dist="38100" dir="5400000" algn="t" rotWithShape="0">
                    <a:prstClr val="black">
                      <a:alpha val="75000"/>
                    </a:prstClr>
                  </a:outerShdw>
                </a:effectLst>
                <a:latin typeface="+mj-lt"/>
              </a:rPr>
              <a:t>Trend and Seasonality Analysis</a:t>
            </a:r>
            <a:endParaRPr lang="en-IN" sz="2800" b="1" dirty="0">
              <a:solidFill>
                <a:schemeClr val="bg1"/>
              </a:solidFill>
              <a:effectLst>
                <a:outerShdw blurRad="50800" dist="38100" dir="5400000" algn="t" rotWithShape="0">
                  <a:prstClr val="black">
                    <a:alpha val="75000"/>
                  </a:prstClr>
                </a:outerShdw>
              </a:effectLst>
              <a:latin typeface="+mj-lt"/>
            </a:endParaRPr>
          </a:p>
        </p:txBody>
      </p:sp>
      <p:sp>
        <p:nvSpPr>
          <p:cNvPr id="5" name="TextBox 4">
            <a:extLst>
              <a:ext uri="{FF2B5EF4-FFF2-40B4-BE49-F238E27FC236}">
                <a16:creationId xmlns:a16="http://schemas.microsoft.com/office/drawing/2014/main" id="{BD0F951B-CC04-408F-ABFA-FC8662914D5B}"/>
              </a:ext>
            </a:extLst>
          </p:cNvPr>
          <p:cNvSpPr txBox="1"/>
          <p:nvPr/>
        </p:nvSpPr>
        <p:spPr>
          <a:xfrm>
            <a:off x="2661477" y="815916"/>
            <a:ext cx="1587294"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400" b="1" dirty="0">
                <a:solidFill>
                  <a:schemeClr val="bg1"/>
                </a:solidFill>
                <a:effectLst>
                  <a:outerShdw blurRad="50800" dist="38100" dir="5400000" algn="t" rotWithShape="0">
                    <a:prstClr val="black">
                      <a:alpha val="75000"/>
                    </a:prstClr>
                  </a:outerShdw>
                </a:effectLst>
              </a:rPr>
              <a:t>Tip Count</a:t>
            </a:r>
          </a:p>
        </p:txBody>
      </p:sp>
      <p:sp>
        <p:nvSpPr>
          <p:cNvPr id="10" name="TextBox 9">
            <a:extLst>
              <a:ext uri="{FF2B5EF4-FFF2-40B4-BE49-F238E27FC236}">
                <a16:creationId xmlns:a16="http://schemas.microsoft.com/office/drawing/2014/main" id="{004BFB77-9A8C-4D95-848B-305902EC709B}"/>
              </a:ext>
            </a:extLst>
          </p:cNvPr>
          <p:cNvSpPr txBox="1"/>
          <p:nvPr/>
        </p:nvSpPr>
        <p:spPr>
          <a:xfrm>
            <a:off x="8382805" y="815916"/>
            <a:ext cx="2128853"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400" b="1" dirty="0">
                <a:solidFill>
                  <a:schemeClr val="bg1"/>
                </a:solidFill>
                <a:effectLst>
                  <a:outerShdw blurRad="50800" dist="38100" dir="5400000" algn="t" rotWithShape="0">
                    <a:prstClr val="black">
                      <a:alpha val="75000"/>
                    </a:prstClr>
                  </a:outerShdw>
                </a:effectLst>
              </a:rPr>
              <a:t>Review Count</a:t>
            </a:r>
          </a:p>
        </p:txBody>
      </p:sp>
      <p:pic>
        <p:nvPicPr>
          <p:cNvPr id="8" name="Picture 7">
            <a:extLst>
              <a:ext uri="{FF2B5EF4-FFF2-40B4-BE49-F238E27FC236}">
                <a16:creationId xmlns:a16="http://schemas.microsoft.com/office/drawing/2014/main" id="{DE1D35C7-C498-4D6F-A9D5-0AAB2B23874A}"/>
              </a:ext>
            </a:extLst>
          </p:cNvPr>
          <p:cNvPicPr>
            <a:picLocks noChangeAspect="1"/>
          </p:cNvPicPr>
          <p:nvPr/>
        </p:nvPicPr>
        <p:blipFill>
          <a:blip r:embed="rId4"/>
          <a:stretch>
            <a:fillRect/>
          </a:stretch>
        </p:blipFill>
        <p:spPr>
          <a:xfrm>
            <a:off x="894301" y="1529779"/>
            <a:ext cx="5161973" cy="5152717"/>
          </a:xfrm>
          <a:prstGeom prst="rect">
            <a:avLst/>
          </a:prstGeom>
          <a:effectLst>
            <a:outerShdw blurRad="50800" dist="38100" dir="5400000" algn="t" rotWithShape="0">
              <a:prstClr val="black">
                <a:alpha val="75000"/>
              </a:prstClr>
            </a:outerShdw>
            <a:softEdge rad="38100"/>
          </a:effectLst>
        </p:spPr>
      </p:pic>
      <p:pic>
        <p:nvPicPr>
          <p:cNvPr id="11" name="Picture 10">
            <a:extLst>
              <a:ext uri="{FF2B5EF4-FFF2-40B4-BE49-F238E27FC236}">
                <a16:creationId xmlns:a16="http://schemas.microsoft.com/office/drawing/2014/main" id="{0E607C48-F96D-42A7-A82F-3D9BA0A6B45D}"/>
              </a:ext>
            </a:extLst>
          </p:cNvPr>
          <p:cNvPicPr>
            <a:picLocks noChangeAspect="1"/>
          </p:cNvPicPr>
          <p:nvPr/>
        </p:nvPicPr>
        <p:blipFill>
          <a:blip r:embed="rId5"/>
          <a:stretch>
            <a:fillRect/>
          </a:stretch>
        </p:blipFill>
        <p:spPr>
          <a:xfrm>
            <a:off x="6661372" y="1529778"/>
            <a:ext cx="5053548" cy="5163657"/>
          </a:xfrm>
          <a:prstGeom prst="rect">
            <a:avLst/>
          </a:prstGeom>
          <a:effectLst>
            <a:outerShdw blurRad="50800" dist="38100" dir="5400000" algn="t" rotWithShape="0">
              <a:prstClr val="black">
                <a:alpha val="75000"/>
              </a:prstClr>
            </a:outerShdw>
            <a:softEdge rad="38100"/>
          </a:effectLst>
        </p:spPr>
      </p:pic>
      <p:sp>
        <p:nvSpPr>
          <p:cNvPr id="14" name="TextBox 13">
            <a:extLst>
              <a:ext uri="{FF2B5EF4-FFF2-40B4-BE49-F238E27FC236}">
                <a16:creationId xmlns:a16="http://schemas.microsoft.com/office/drawing/2014/main" id="{02DFCA7C-357A-475E-96EA-76D132032ECE}"/>
              </a:ext>
            </a:extLst>
          </p:cNvPr>
          <p:cNvSpPr txBox="1"/>
          <p:nvPr/>
        </p:nvSpPr>
        <p:spPr>
          <a:xfrm>
            <a:off x="3692754" y="3176801"/>
            <a:ext cx="1381981" cy="276999"/>
          </a:xfrm>
          <a:prstGeom prst="rect">
            <a:avLst/>
          </a:prstGeom>
          <a:noFill/>
        </p:spPr>
        <p:txBody>
          <a:bodyPr wrap="none" rtlCol="0">
            <a:spAutoFit/>
          </a:bodyPr>
          <a:lstStyle/>
          <a:p>
            <a:r>
              <a:rPr lang="en-IN" sz="1200" b="1" dirty="0"/>
              <a:t>Downward Trend</a:t>
            </a:r>
          </a:p>
        </p:txBody>
      </p:sp>
      <p:sp>
        <p:nvSpPr>
          <p:cNvPr id="15" name="TextBox 14">
            <a:extLst>
              <a:ext uri="{FF2B5EF4-FFF2-40B4-BE49-F238E27FC236}">
                <a16:creationId xmlns:a16="http://schemas.microsoft.com/office/drawing/2014/main" id="{8A69FF60-8762-4483-88CE-FA18446D6FAA}"/>
              </a:ext>
            </a:extLst>
          </p:cNvPr>
          <p:cNvSpPr txBox="1"/>
          <p:nvPr/>
        </p:nvSpPr>
        <p:spPr>
          <a:xfrm>
            <a:off x="9834646" y="3038302"/>
            <a:ext cx="1163524" cy="276999"/>
          </a:xfrm>
          <a:prstGeom prst="rect">
            <a:avLst/>
          </a:prstGeom>
          <a:noFill/>
        </p:spPr>
        <p:txBody>
          <a:bodyPr wrap="none" rtlCol="0">
            <a:spAutoFit/>
          </a:bodyPr>
          <a:lstStyle/>
          <a:p>
            <a:r>
              <a:rPr lang="en-IN" sz="1200" b="1" dirty="0"/>
              <a:t>Upward Trend</a:t>
            </a:r>
          </a:p>
        </p:txBody>
      </p:sp>
      <p:sp>
        <p:nvSpPr>
          <p:cNvPr id="16" name="TextBox 15">
            <a:extLst>
              <a:ext uri="{FF2B5EF4-FFF2-40B4-BE49-F238E27FC236}">
                <a16:creationId xmlns:a16="http://schemas.microsoft.com/office/drawing/2014/main" id="{A9282D78-59C3-409B-AEED-BA87F5628F16}"/>
              </a:ext>
            </a:extLst>
          </p:cNvPr>
          <p:cNvSpPr txBox="1"/>
          <p:nvPr/>
        </p:nvSpPr>
        <p:spPr>
          <a:xfrm>
            <a:off x="4383744" y="6064019"/>
            <a:ext cx="6030497" cy="369332"/>
          </a:xfrm>
          <a:prstGeom prst="rect">
            <a:avLst/>
          </a:prstGeom>
          <a:noFill/>
          <a:effectLst/>
        </p:spPr>
        <p:txBody>
          <a:bodyPr wrap="none" rtlCol="0">
            <a:spAutoFit/>
          </a:bodyPr>
          <a:lstStyle/>
          <a:p>
            <a:r>
              <a:rPr lang="en-IN" b="1" dirty="0"/>
              <a:t>Year Starting and Ending (Nov – Mar) is Highly Engaging</a:t>
            </a:r>
          </a:p>
        </p:txBody>
      </p:sp>
    </p:spTree>
    <p:extLst>
      <p:ext uri="{BB962C8B-B14F-4D97-AF65-F5344CB8AC3E}">
        <p14:creationId xmlns:p14="http://schemas.microsoft.com/office/powerpoint/2010/main" val="1048938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16</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0" y="1403558"/>
            <a:ext cx="10432773" cy="1593216"/>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"useful," "funny," and "cool" are </a:t>
            </a:r>
          </a:p>
          <a:p>
            <a:r>
              <a:rPr lang="en-US" sz="1800" dirty="0">
                <a:effectLst>
                  <a:outerShdw blurRad="50800" dist="38100" dir="5400000" algn="t" rotWithShape="0">
                    <a:prstClr val="black">
                      <a:alpha val="75000"/>
                    </a:prstClr>
                  </a:outerShdw>
                </a:effectLst>
              </a:rPr>
              <a:t>     attributes associated with user reviews. </a:t>
            </a:r>
          </a:p>
          <a:p>
            <a:r>
              <a:rPr lang="en-US" sz="1800" dirty="0">
                <a:effectLst>
                  <a:outerShdw blurRad="50800" dist="38100" dir="5400000" algn="t" rotWithShape="0">
                    <a:prstClr val="black">
                      <a:alpha val="75000"/>
                    </a:prstClr>
                  </a:outerShdw>
                </a:effectLst>
              </a:rPr>
              <a:t>     They represent the feedback provided by</a:t>
            </a:r>
          </a:p>
          <a:p>
            <a:r>
              <a:rPr lang="en-US" sz="1800" dirty="0">
                <a:effectLst>
                  <a:outerShdw blurRad="50800" dist="38100" dir="5400000" algn="t" rotWithShape="0">
                    <a:prstClr val="black">
                      <a:alpha val="75000"/>
                    </a:prstClr>
                  </a:outerShdw>
                </a:effectLst>
              </a:rPr>
              <a:t>     users about the usefulness, humor, </a:t>
            </a:r>
          </a:p>
          <a:p>
            <a:r>
              <a:rPr lang="en-US" sz="1800" dirty="0">
                <a:effectLst>
                  <a:outerShdw blurRad="50800" dist="38100" dir="5400000" algn="t" rotWithShape="0">
                    <a:prstClr val="black">
                      <a:alpha val="75000"/>
                    </a:prstClr>
                  </a:outerShdw>
                </a:effectLst>
              </a:rPr>
              <a:t>     or coolness of a particular review.</a:t>
            </a:r>
          </a:p>
          <a:p>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Higher counts of useful, funny, and cool </a:t>
            </a:r>
          </a:p>
          <a:p>
            <a:r>
              <a:rPr lang="en-US" sz="1800" dirty="0">
                <a:effectLst>
                  <a:outerShdw blurRad="50800" dist="38100" dir="5400000" algn="t" rotWithShape="0">
                    <a:prstClr val="black">
                      <a:alpha val="75000"/>
                    </a:prstClr>
                  </a:outerShdw>
                </a:effectLst>
              </a:rPr>
              <a:t>    reviews suggest greater user engagement </a:t>
            </a:r>
          </a:p>
          <a:p>
            <a:r>
              <a:rPr lang="en-US" sz="1800" dirty="0">
                <a:effectLst>
                  <a:outerShdw blurRad="50800" dist="38100" dir="5400000" algn="t" rotWithShape="0">
                    <a:prstClr val="black">
                      <a:alpha val="75000"/>
                    </a:prstClr>
                  </a:outerShdw>
                </a:effectLst>
              </a:rPr>
              <a:t>    and satisfaction, which are key factors </a:t>
            </a:r>
          </a:p>
          <a:p>
            <a:r>
              <a:rPr lang="en-US" sz="1800" dirty="0">
                <a:effectLst>
                  <a:outerShdw blurRad="50800" dist="38100" dir="5400000" algn="t" rotWithShape="0">
                    <a:prstClr val="black">
                      <a:alpha val="75000"/>
                    </a:prstClr>
                  </a:outerShdw>
                </a:effectLst>
              </a:rPr>
              <a:t>    contributing to a restaurant’s success.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0" y="280789"/>
            <a:ext cx="11216309" cy="83099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How does the sentiment of reviews and tips (useful, funny, cool) correlate with the success metrics of restaurants?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5931B360-BCA2-463D-AC62-5E2DAB5D22E6}"/>
              </a:ext>
            </a:extLst>
          </p:cNvPr>
          <p:cNvPicPr>
            <a:picLocks noChangeAspect="1"/>
          </p:cNvPicPr>
          <p:nvPr/>
        </p:nvPicPr>
        <p:blipFill>
          <a:blip r:embed="rId4"/>
          <a:stretch>
            <a:fillRect/>
          </a:stretch>
        </p:blipFill>
        <p:spPr>
          <a:xfrm>
            <a:off x="5629275" y="1276350"/>
            <a:ext cx="6450687" cy="5417086"/>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3682879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17</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845569"/>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Elite users are individuals who have been recognized and awarded the "Elite" status by Yelp for their active and high-quality contributions.</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Elite users, despite being significantly fewer in number, contribute a substantial proportion of the total review count compared to non-elite users.</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Establishing a positive relationship with elite users can lead to repeat visits and loyalty, as they are more likely to continue supporting businesses they have had good experiences with.</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901984" cy="461665"/>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Is there any difference in engagement of elite users and non elite users?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7E85E62D-6FD1-45B8-998C-A5B0C43DE637}"/>
              </a:ext>
            </a:extLst>
          </p:cNvPr>
          <p:cNvPicPr>
            <a:picLocks noChangeAspect="1"/>
          </p:cNvPicPr>
          <p:nvPr/>
        </p:nvPicPr>
        <p:blipFill>
          <a:blip r:embed="rId4"/>
          <a:stretch>
            <a:fillRect/>
          </a:stretch>
        </p:blipFill>
        <p:spPr>
          <a:xfrm>
            <a:off x="2492027" y="3537446"/>
            <a:ext cx="7023447" cy="3212107"/>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15179909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18</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929407"/>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The busiest hours for restaurants, based on user engagement, span from 4 pm to 1am.</a:t>
            </a: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Knowing the peak hours allows businesses to optimize their staffing levels and resource allocation during these times to ensure efficient operations and quality service delivery.</a:t>
            </a: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The concentration of user engagement during the evening and night hours suggests a higher demand for dining out during these times, potentially driven by factors such as work schedules, social </a:t>
            </a:r>
          </a:p>
          <a:p>
            <a:r>
              <a:rPr lang="en-US" sz="1800" dirty="0">
                <a:effectLst>
                  <a:outerShdw blurRad="50800" dist="38100" dir="5400000" algn="t" rotWithShape="0">
                    <a:prstClr val="black">
                      <a:alpha val="75000"/>
                    </a:prstClr>
                  </a:outerShdw>
                </a:effectLst>
              </a:rPr>
              <a:t>    gatherings and leisure</a:t>
            </a:r>
          </a:p>
          <a:p>
            <a:r>
              <a:rPr lang="en-US" sz="1800" dirty="0">
                <a:effectLst>
                  <a:outerShdw blurRad="50800" dist="38100" dir="5400000" algn="t" rotWithShape="0">
                    <a:prstClr val="black">
                      <a:alpha val="75000"/>
                    </a:prstClr>
                  </a:outerShdw>
                </a:effectLst>
              </a:rPr>
              <a:t>    activities.</a:t>
            </a:r>
          </a:p>
        </p:txBody>
      </p:sp>
      <p:sp>
        <p:nvSpPr>
          <p:cNvPr id="4" name="TextBox 3">
            <a:extLst>
              <a:ext uri="{FF2B5EF4-FFF2-40B4-BE49-F238E27FC236}">
                <a16:creationId xmlns:a16="http://schemas.microsoft.com/office/drawing/2014/main" id="{432D9CC9-099C-4D75-B793-C32CB00FCE7A}"/>
              </a:ext>
            </a:extLst>
          </p:cNvPr>
          <p:cNvSpPr txBox="1"/>
          <p:nvPr/>
        </p:nvSpPr>
        <p:spPr>
          <a:xfrm>
            <a:off x="4323004" y="209546"/>
            <a:ext cx="3545992" cy="584775"/>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3200" b="1" dirty="0">
                <a:solidFill>
                  <a:schemeClr val="bg1"/>
                </a:solidFill>
                <a:effectLst>
                  <a:outerShdw blurRad="50800" dist="38100" dir="5400000" algn="t" rotWithShape="0">
                    <a:prstClr val="black">
                      <a:alpha val="75000"/>
                    </a:prstClr>
                  </a:outerShdw>
                </a:effectLst>
                <a:latin typeface="+mj-lt"/>
              </a:rPr>
              <a:t>Busiest Hours</a:t>
            </a:r>
          </a:p>
        </p:txBody>
      </p:sp>
      <p:pic>
        <p:nvPicPr>
          <p:cNvPr id="3" name="Picture 2">
            <a:extLst>
              <a:ext uri="{FF2B5EF4-FFF2-40B4-BE49-F238E27FC236}">
                <a16:creationId xmlns:a16="http://schemas.microsoft.com/office/drawing/2014/main" id="{7D164ACF-5E53-4B28-82F5-EAA0CC35E541}"/>
              </a:ext>
            </a:extLst>
          </p:cNvPr>
          <p:cNvPicPr>
            <a:picLocks noChangeAspect="1"/>
          </p:cNvPicPr>
          <p:nvPr/>
        </p:nvPicPr>
        <p:blipFill>
          <a:blip r:embed="rId4"/>
          <a:stretch>
            <a:fillRect/>
          </a:stretch>
        </p:blipFill>
        <p:spPr>
          <a:xfrm>
            <a:off x="4157247" y="2694777"/>
            <a:ext cx="7845286" cy="4077497"/>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29018372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19</a:t>
            </a:fld>
            <a:endParaRPr lang="en-US" dirty="0"/>
          </a:p>
        </p:txBody>
      </p:sp>
      <p:sp>
        <p:nvSpPr>
          <p:cNvPr id="33" name="TextBox 32">
            <a:extLst>
              <a:ext uri="{FF2B5EF4-FFF2-40B4-BE49-F238E27FC236}">
                <a16:creationId xmlns:a16="http://schemas.microsoft.com/office/drawing/2014/main" id="{40C82509-FD33-4C06-BC7E-755B4B01743A}"/>
              </a:ext>
            </a:extLst>
          </p:cNvPr>
          <p:cNvSpPr txBox="1"/>
          <p:nvPr/>
        </p:nvSpPr>
        <p:spPr>
          <a:xfrm>
            <a:off x="96625" y="1590675"/>
            <a:ext cx="12028700" cy="4832092"/>
          </a:xfrm>
          <a:prstGeom prst="rect">
            <a:avLst/>
          </a:prstGeom>
          <a:noFill/>
          <a:effectLst>
            <a:outerShdw blurRad="50800" dist="38100" dir="5400000" algn="t" rotWithShape="0">
              <a:prstClr val="black">
                <a:alpha val="75000"/>
              </a:prstClr>
            </a:outerShdw>
          </a:effectLst>
        </p:spPr>
        <p:txBody>
          <a:bodyPr wrap="square" rtlCol="0">
            <a:spAutoFit/>
          </a:bodyPr>
          <a:lstStyle/>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Leverage Elite Users:</a:t>
            </a:r>
            <a:r>
              <a:rPr lang="en-US" sz="2200" dirty="0">
                <a:solidFill>
                  <a:schemeClr val="bg1"/>
                </a:solidFill>
                <a:effectLst>
                  <a:outerShdw blurRad="50800" dist="38100" dir="5400000" algn="t" rotWithShape="0">
                    <a:prstClr val="black">
                      <a:alpha val="75000"/>
                    </a:prstClr>
                  </a:outerShdw>
                </a:effectLst>
              </a:rPr>
              <a:t> Identify and engage with influential users to amplify promotional efforts and drive customer acquisition.</a:t>
            </a:r>
          </a:p>
          <a:p>
            <a:endParaRPr lang="en-US" sz="2200"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Optimize Operating Hours:</a:t>
            </a:r>
            <a:r>
              <a:rPr lang="en-US" sz="2200" dirty="0">
                <a:solidFill>
                  <a:schemeClr val="bg1"/>
                </a:solidFill>
                <a:effectLst>
                  <a:outerShdw blurRad="50800" dist="38100" dir="5400000" algn="t" rotWithShape="0">
                    <a:prstClr val="black">
                      <a:alpha val="75000"/>
                    </a:prstClr>
                  </a:outerShdw>
                </a:effectLst>
              </a:rPr>
              <a:t> Adjust business hours to capitalize on peak demand and maximize revenue.</a:t>
            </a:r>
          </a:p>
          <a:p>
            <a:pPr marL="457200" indent="-457200">
              <a:buFont typeface="Wingdings" panose="05000000000000000000" pitchFamily="2" charset="2"/>
              <a:buChar char="§"/>
            </a:pPr>
            <a:endParaRPr lang="en-US" sz="2200"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Enhance User Engagement:</a:t>
            </a:r>
            <a:r>
              <a:rPr lang="en-US" sz="2200" dirty="0">
                <a:solidFill>
                  <a:schemeClr val="bg1"/>
                </a:solidFill>
                <a:effectLst>
                  <a:outerShdw blurRad="50800" dist="38100" dir="5400000" algn="t" rotWithShape="0">
                    <a:prstClr val="black">
                      <a:alpha val="75000"/>
                    </a:prstClr>
                  </a:outerShdw>
                </a:effectLst>
              </a:rPr>
              <a:t> Focus on improving service quality, responding to customer feedback, and running engaging campaigns for businesses with lower success scores.</a:t>
            </a:r>
          </a:p>
          <a:p>
            <a:pPr marL="457200" indent="-457200">
              <a:buFont typeface="Wingdings" panose="05000000000000000000" pitchFamily="2" charset="2"/>
              <a:buChar char="§"/>
            </a:pPr>
            <a:endParaRPr lang="en-US" sz="2200" b="1"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Capitalize on Successful Markets:</a:t>
            </a:r>
            <a:r>
              <a:rPr lang="en-US" sz="2200" dirty="0">
                <a:solidFill>
                  <a:schemeClr val="bg1"/>
                </a:solidFill>
                <a:effectLst>
                  <a:outerShdw blurRad="50800" dist="38100" dir="5400000" algn="t" rotWithShape="0">
                    <a:prstClr val="black">
                      <a:alpha val="75000"/>
                    </a:prstClr>
                  </a:outerShdw>
                </a:effectLst>
              </a:rPr>
              <a:t> Expand or invest in cities with high success scores to capitalize on market potential.</a:t>
            </a:r>
          </a:p>
          <a:p>
            <a:pPr marL="457200" indent="-457200">
              <a:buFont typeface="Wingdings" panose="05000000000000000000" pitchFamily="2" charset="2"/>
              <a:buChar char="§"/>
            </a:pPr>
            <a:endParaRPr lang="en-US" sz="2200" b="1"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Data-Driven Decision Making:</a:t>
            </a:r>
            <a:r>
              <a:rPr lang="en-US" sz="2200" dirty="0">
                <a:solidFill>
                  <a:schemeClr val="bg1"/>
                </a:solidFill>
                <a:effectLst>
                  <a:outerShdw blurRad="50800" dist="38100" dir="5400000" algn="t" rotWithShape="0">
                    <a:prstClr val="black">
                      <a:alpha val="75000"/>
                    </a:prstClr>
                  </a:outerShdw>
                </a:effectLst>
              </a:rPr>
              <a:t> Continuously monitor key metrics and adjust strategies based on data-driven insights to ensure ongoing success.</a:t>
            </a:r>
            <a:endParaRPr lang="en-IN" sz="2200" b="1" dirty="0">
              <a:solidFill>
                <a:schemeClr val="bg1"/>
              </a:solidFill>
              <a:effectLst>
                <a:outerShdw blurRad="50800" dist="38100" dir="5400000" algn="t" rotWithShape="0">
                  <a:prstClr val="black">
                    <a:alpha val="75000"/>
                  </a:prstClr>
                </a:outerShdw>
              </a:effectLst>
            </a:endParaRPr>
          </a:p>
        </p:txBody>
      </p:sp>
      <p:sp>
        <p:nvSpPr>
          <p:cNvPr id="34" name="TextBox 33">
            <a:extLst>
              <a:ext uri="{FF2B5EF4-FFF2-40B4-BE49-F238E27FC236}">
                <a16:creationId xmlns:a16="http://schemas.microsoft.com/office/drawing/2014/main" id="{0D434B55-4806-4DE8-AF7F-14432DD58E43}"/>
              </a:ext>
            </a:extLst>
          </p:cNvPr>
          <p:cNvSpPr txBox="1"/>
          <p:nvPr/>
        </p:nvSpPr>
        <p:spPr>
          <a:xfrm>
            <a:off x="9511748" y="2007704"/>
            <a:ext cx="184731" cy="369332"/>
          </a:xfrm>
          <a:prstGeom prst="rect">
            <a:avLst/>
          </a:prstGeom>
          <a:noFill/>
        </p:spPr>
        <p:txBody>
          <a:bodyPr wrap="none" rtlCol="0">
            <a:spAutoFit/>
          </a:bodyPr>
          <a:lstStyle/>
          <a:p>
            <a:endParaRPr lang="en-IN" dirty="0"/>
          </a:p>
        </p:txBody>
      </p:sp>
      <p:pic>
        <p:nvPicPr>
          <p:cNvPr id="35" name="Picture Placeholder 138">
            <a:extLst>
              <a:ext uri="{FF2B5EF4-FFF2-40B4-BE49-F238E27FC236}">
                <a16:creationId xmlns:a16="http://schemas.microsoft.com/office/drawing/2014/main" id="{1A5751A9-6CC1-423D-B804-4BEECD832868}"/>
              </a:ext>
              <a:ext uri="{C183D7F6-B498-43B3-948B-1728B52AA6E4}">
                <adec:decorative xmlns:adec="http://schemas.microsoft.com/office/drawing/2017/decorative" val="1"/>
              </a:ext>
            </a:extLst>
          </p:cNvPr>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0" y="-37094"/>
            <a:ext cx="12192000" cy="1627769"/>
          </a:xfrm>
          <a:prstGeom prst="rect">
            <a:avLst/>
          </a:prstGeom>
        </p:spPr>
      </p:pic>
      <p:sp>
        <p:nvSpPr>
          <p:cNvPr id="36" name="TextBox 35">
            <a:extLst>
              <a:ext uri="{FF2B5EF4-FFF2-40B4-BE49-F238E27FC236}">
                <a16:creationId xmlns:a16="http://schemas.microsoft.com/office/drawing/2014/main" id="{F17802AB-FE9C-4CCC-89D6-EC5AB25AF86D}"/>
              </a:ext>
            </a:extLst>
          </p:cNvPr>
          <p:cNvSpPr txBox="1"/>
          <p:nvPr/>
        </p:nvSpPr>
        <p:spPr>
          <a:xfrm>
            <a:off x="96625" y="336550"/>
            <a:ext cx="6213987" cy="646331"/>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3600" b="1" dirty="0">
                <a:solidFill>
                  <a:schemeClr val="bg1"/>
                </a:solidFill>
                <a:effectLst>
                  <a:outerShdw blurRad="50800" dist="38100" dir="5400000" algn="t" rotWithShape="0">
                    <a:prstClr val="black">
                      <a:alpha val="75000"/>
                    </a:prstClr>
                  </a:outerShdw>
                </a:effectLst>
              </a:rPr>
              <a:t>RECOMMENDATIONS</a:t>
            </a:r>
            <a:endParaRPr lang="en-IN" sz="2400" dirty="0">
              <a:solidFill>
                <a:schemeClr val="bg1"/>
              </a:solidFill>
              <a:effectLst>
                <a:outerShdw blurRad="50800" dist="38100" dir="5400000" algn="t" rotWithShape="0">
                  <a:prstClr val="black">
                    <a:alpha val="75000"/>
                  </a:prstClr>
                </a:outerShdw>
              </a:effectLst>
            </a:endParaRPr>
          </a:p>
        </p:txBody>
      </p:sp>
    </p:spTree>
    <p:extLst>
      <p:ext uri="{BB962C8B-B14F-4D97-AF65-F5344CB8AC3E}">
        <p14:creationId xmlns:p14="http://schemas.microsoft.com/office/powerpoint/2010/main" val="27364232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999607"/>
          </a:xfrm>
          <a:effectLst>
            <a:outerShdw blurRad="50800" dist="38100" dir="5400000" algn="t" rotWithShape="0">
              <a:prstClr val="black">
                <a:alpha val="75000"/>
              </a:prstClr>
            </a:outerShdw>
          </a:effectLst>
        </p:spPr>
        <p:txBody>
          <a:bodyPr/>
          <a:lstStyle/>
          <a:p>
            <a:r>
              <a:rPr lang="en-US" sz="4000" b="1" dirty="0"/>
              <a:t>			About YELP</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1454764"/>
            <a:ext cx="10432773" cy="2801597"/>
          </a:xfrm>
          <a:effectLst>
            <a:outerShdw blurRad="50800" dist="38100" dir="5400000" algn="t" rotWithShape="0">
              <a:prstClr val="black">
                <a:alpha val="75000"/>
              </a:prstClr>
            </a:outerShdw>
          </a:effectLst>
        </p:spPr>
        <p:txBody>
          <a:bodyPr/>
          <a:lstStyle/>
          <a:p>
            <a:r>
              <a:rPr lang="en-US" sz="2400" dirty="0"/>
              <a:t>Yelp is a popular web and mobile platform that serves as a crowd-sourced repository for local business reviews. Users contribute by submitting reviews, photos, and tips about various businesses, while also accessing information, ratings, and feedback shared by others.</a:t>
            </a:r>
            <a:endParaRPr lang="en-US" sz="1800" dirty="0"/>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40000"/>
            <a:extLst>
              <a:ext uri="{28A0092B-C50C-407E-A947-70E740481C1C}">
                <a14:useLocalDpi xmlns:a14="http://schemas.microsoft.com/office/drawing/2010/main"/>
              </a:ext>
            </a:extLst>
          </a:blip>
          <a:srcRect/>
          <a:stretch>
            <a:fillRect/>
          </a:stretch>
        </p:blipFill>
        <p:spPr>
          <a:xfrm>
            <a:off x="0" y="3429000"/>
            <a:ext cx="12196763" cy="3429000"/>
          </a:xfrm>
          <a:effectLst>
            <a:outerShdw blurRad="50800" dist="50800" dir="5400000" algn="ctr" rotWithShape="0">
              <a:srgbClr val="000000"/>
            </a:outerShdw>
          </a:effectLst>
        </p:spPr>
      </p:pic>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2</a:t>
            </a:fld>
            <a:endParaRPr lang="en-US" sz="10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7039027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838200" y="4122721"/>
            <a:ext cx="2895600" cy="1111250"/>
          </a:xfrm>
          <a:effectLst>
            <a:outerShdw blurRad="50800" dist="38100" dir="5400000" algn="t" rotWithShape="0">
              <a:prstClr val="black">
                <a:alpha val="75000"/>
              </a:prstClr>
            </a:outerShdw>
          </a:effectLst>
        </p:spPr>
        <p:txBody>
          <a:bodyPr/>
          <a:lstStyle/>
          <a:p>
            <a:r>
              <a:rPr lang="en-US" sz="2800" dirty="0">
                <a:effectLst>
                  <a:outerShdw blurRad="50800" dist="38100" dir="5400000" algn="t" rotWithShape="0">
                    <a:prstClr val="black">
                      <a:alpha val="75000"/>
                    </a:prstClr>
                  </a:outerShdw>
                </a:effectLst>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332514" y="3833158"/>
            <a:ext cx="7449908" cy="1938992"/>
          </a:xfrm>
        </p:spPr>
        <p:txBody>
          <a:bodyPr/>
          <a:lstStyle/>
          <a:p>
            <a:r>
              <a:rPr lang="en-US" sz="1600" dirty="0">
                <a:effectLst>
                  <a:outerShdw blurRad="50800" dist="38100" dir="5400000" algn="t" rotWithShape="0">
                    <a:prstClr val="black">
                      <a:alpha val="75000"/>
                    </a:prstClr>
                  </a:outerShdw>
                </a:effectLst>
              </a:rPr>
              <a:t>This project leverages the Yelp dataset to explore the impact of user engagement—through reviews, tips, and check-ins—on restaurant performance metrics such as ratings and review counts. By analyzing correlations, sentiment trends, and engagement consistency over time, the findings offer actionable insights for restaurant stakeholders to enhance customer satisfaction, optimize business strategies, and drive long-term success in the competitive restaurant industry.</a:t>
            </a:r>
          </a:p>
        </p:txBody>
      </p:sp>
      <p:pic>
        <p:nvPicPr>
          <p:cNvPr id="9" name="Picture Placeholder 8" descr="A close up of some grapes on a vine laying on a wooden surface">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rotWithShape="1">
          <a:blip r:embed="rId2" cstate="email">
            <a:alphaModFix amt="80000"/>
            <a:extLst>
              <a:ext uri="{BEBA8EAE-BF5A-486C-A8C5-ECC9F3942E4B}">
                <a14:imgProps xmlns:a14="http://schemas.microsoft.com/office/drawing/2010/main">
                  <a14:imgLayer r:embed="rId3">
                    <a14:imgEffect>
                      <a14:colorTemperature colorTemp="5800"/>
                    </a14:imgEffect>
                  </a14:imgLayer>
                </a14:imgProps>
              </a:ext>
              <a:ext uri="{28A0092B-C50C-407E-A947-70E740481C1C}">
                <a14:useLocalDpi xmlns:a14="http://schemas.microsoft.com/office/drawing/2010/main"/>
              </a:ext>
            </a:extLst>
          </a:blip>
          <a:srcRect/>
          <a:stretch/>
        </p:blipFill>
        <p:spPr>
          <a:xfrm>
            <a:off x="-4281" y="-1"/>
            <a:ext cx="12196282" cy="2917371"/>
          </a:xfrm>
          <a:effectLst>
            <a:outerShdw blurRad="50800" dist="50800" dir="5400000" algn="ctr" rotWithShape="0">
              <a:srgbClr val="000000"/>
            </a:outerShdw>
          </a:effectLst>
        </p:spPr>
      </p:pic>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5" name="Slide Number Placeholder 4">
            <a:extLst>
              <a:ext uri="{FF2B5EF4-FFF2-40B4-BE49-F238E27FC236}">
                <a16:creationId xmlns:a16="http://schemas.microsoft.com/office/drawing/2014/main" id="{FDB445F3-9517-4EFE-9147-CEE3B0EB6E79}"/>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20</a:t>
            </a:fld>
            <a:endParaRPr lang="en-US" dirty="0"/>
          </a:p>
        </p:txBody>
      </p:sp>
    </p:spTree>
    <p:extLst>
      <p:ext uri="{BB962C8B-B14F-4D97-AF65-F5344CB8AC3E}">
        <p14:creationId xmlns:p14="http://schemas.microsoft.com/office/powerpoint/2010/main" val="21022749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a:effectLst>
            <a:outerShdw blurRad="50800" dist="38100" dir="5400000" algn="t" rotWithShape="0">
              <a:prstClr val="black">
                <a:alpha val="75000"/>
              </a:prstClr>
            </a:outerShdw>
          </a:effectLst>
        </p:spPr>
        <p:txBody>
          <a:bodyPr/>
          <a:lstStyle/>
          <a:p>
            <a:r>
              <a:rPr lang="en-US" sz="2800"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dirty="0"/>
              <a:t>Nafis Ansari</a:t>
            </a:r>
          </a:p>
          <a:p>
            <a:r>
              <a:rPr lang="en-US" dirty="0"/>
              <a:t>774-583-8294​</a:t>
            </a:r>
          </a:p>
          <a:p>
            <a:r>
              <a:rPr lang="en-US" dirty="0"/>
              <a:t>nafisansari786@outlook.com​</a:t>
            </a:r>
          </a:p>
          <a:p>
            <a:r>
              <a:rPr lang="en-US" dirty="0">
                <a:hlinkClick r:id="rId2"/>
              </a:rPr>
              <a:t>My Portfolio</a:t>
            </a:r>
            <a:endParaRPr lang="en-US" dirty="0"/>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3" cstate="email">
            <a:alphaModFix amt="85000"/>
            <a:extLst>
              <a:ext uri="{BEBA8EAE-BF5A-486C-A8C5-ECC9F3942E4B}">
                <a14:imgProps xmlns:a14="http://schemas.microsoft.com/office/drawing/2010/main">
                  <a14:imgLayer r:embed="rId4">
                    <a14:imgEffect>
                      <a14:colorTemperature colorTemp="6300"/>
                    </a14:imgEffect>
                  </a14:imgLayer>
                </a14:imgProps>
              </a:ex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endParaRPr lang="en-US" sz="800" dirty="0"/>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21</a:t>
            </a:fld>
            <a:endParaRPr lang="en-US" dirty="0"/>
          </a:p>
        </p:txBody>
      </p:sp>
    </p:spTree>
    <p:extLst>
      <p:ext uri="{BB962C8B-B14F-4D97-AF65-F5344CB8AC3E}">
        <p14:creationId xmlns:p14="http://schemas.microsoft.com/office/powerpoint/2010/main" val="40414573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
        <p:nvSpPr>
          <p:cNvPr id="33" name="TextBox 32">
            <a:extLst>
              <a:ext uri="{FF2B5EF4-FFF2-40B4-BE49-F238E27FC236}">
                <a16:creationId xmlns:a16="http://schemas.microsoft.com/office/drawing/2014/main" id="{40C82509-FD33-4C06-BC7E-755B4B01743A}"/>
              </a:ext>
            </a:extLst>
          </p:cNvPr>
          <p:cNvSpPr txBox="1"/>
          <p:nvPr/>
        </p:nvSpPr>
        <p:spPr>
          <a:xfrm>
            <a:off x="96625" y="2982054"/>
            <a:ext cx="7060895" cy="2677656"/>
          </a:xfrm>
          <a:prstGeom prst="rect">
            <a:avLst/>
          </a:prstGeom>
          <a:noFill/>
          <a:effectLst>
            <a:outerShdw blurRad="50800" dist="38100" dir="5400000" algn="t" rotWithShape="0">
              <a:prstClr val="black">
                <a:alpha val="75000"/>
              </a:prstClr>
            </a:outerShdw>
          </a:effectLst>
        </p:spPr>
        <p:txBody>
          <a:bodyPr wrap="square" rtlCol="0">
            <a:spAutoFit/>
          </a:bodyPr>
          <a:lstStyle/>
          <a:p>
            <a:pPr marL="285750" indent="-285750">
              <a:buFont typeface="Wingdings" panose="05000000000000000000" pitchFamily="2" charset="2"/>
              <a:buChar char="q"/>
            </a:pPr>
            <a:r>
              <a:rPr lang="en-IN" sz="2800" b="1" dirty="0">
                <a:solidFill>
                  <a:schemeClr val="bg1"/>
                </a:solidFill>
              </a:rPr>
              <a:t>Problem Statement</a:t>
            </a:r>
          </a:p>
          <a:p>
            <a:pPr marL="285750" indent="-285750">
              <a:buFont typeface="Wingdings" panose="05000000000000000000" pitchFamily="2" charset="2"/>
              <a:buChar char="q"/>
            </a:pPr>
            <a:r>
              <a:rPr lang="en-IN" sz="2800" b="1" dirty="0">
                <a:solidFill>
                  <a:schemeClr val="bg1"/>
                </a:solidFill>
              </a:rPr>
              <a:t>Research Objective</a:t>
            </a:r>
          </a:p>
          <a:p>
            <a:pPr marL="285750" indent="-285750">
              <a:buFont typeface="Wingdings" panose="05000000000000000000" pitchFamily="2" charset="2"/>
              <a:buChar char="q"/>
            </a:pPr>
            <a:r>
              <a:rPr lang="en-IN" sz="2800" b="1" dirty="0">
                <a:solidFill>
                  <a:schemeClr val="bg1"/>
                </a:solidFill>
              </a:rPr>
              <a:t>Hypothesis</a:t>
            </a:r>
          </a:p>
          <a:p>
            <a:pPr marL="285750" indent="-285750">
              <a:buFont typeface="Wingdings" panose="05000000000000000000" pitchFamily="2" charset="2"/>
              <a:buChar char="q"/>
            </a:pPr>
            <a:r>
              <a:rPr lang="en-IN" sz="2800" b="1" dirty="0">
                <a:solidFill>
                  <a:schemeClr val="bg1"/>
                </a:solidFill>
              </a:rPr>
              <a:t>Data Overview</a:t>
            </a:r>
          </a:p>
          <a:p>
            <a:pPr marL="285750" indent="-285750">
              <a:buFont typeface="Wingdings" panose="05000000000000000000" pitchFamily="2" charset="2"/>
              <a:buChar char="q"/>
            </a:pPr>
            <a:r>
              <a:rPr lang="en-IN" sz="2800" b="1" dirty="0">
                <a:solidFill>
                  <a:schemeClr val="bg1"/>
                </a:solidFill>
              </a:rPr>
              <a:t>Analysis and Findings</a:t>
            </a:r>
          </a:p>
          <a:p>
            <a:pPr marL="285750" indent="-285750">
              <a:buFont typeface="Wingdings" panose="05000000000000000000" pitchFamily="2" charset="2"/>
              <a:buChar char="q"/>
            </a:pPr>
            <a:r>
              <a:rPr lang="en-IN" sz="2800" b="1" dirty="0">
                <a:solidFill>
                  <a:schemeClr val="bg1"/>
                </a:solidFill>
              </a:rPr>
              <a:t>Recommendations</a:t>
            </a:r>
          </a:p>
        </p:txBody>
      </p:sp>
      <p:sp>
        <p:nvSpPr>
          <p:cNvPr id="34" name="TextBox 33">
            <a:extLst>
              <a:ext uri="{FF2B5EF4-FFF2-40B4-BE49-F238E27FC236}">
                <a16:creationId xmlns:a16="http://schemas.microsoft.com/office/drawing/2014/main" id="{0D434B55-4806-4DE8-AF7F-14432DD58E43}"/>
              </a:ext>
            </a:extLst>
          </p:cNvPr>
          <p:cNvSpPr txBox="1"/>
          <p:nvPr/>
        </p:nvSpPr>
        <p:spPr>
          <a:xfrm>
            <a:off x="9511748" y="2007704"/>
            <a:ext cx="184731" cy="369332"/>
          </a:xfrm>
          <a:prstGeom prst="rect">
            <a:avLst/>
          </a:prstGeom>
          <a:noFill/>
        </p:spPr>
        <p:txBody>
          <a:bodyPr wrap="none" rtlCol="0">
            <a:spAutoFit/>
          </a:bodyPr>
          <a:lstStyle/>
          <a:p>
            <a:endParaRPr lang="en-IN" dirty="0"/>
          </a:p>
        </p:txBody>
      </p:sp>
      <p:pic>
        <p:nvPicPr>
          <p:cNvPr id="35" name="Picture Placeholder 138">
            <a:extLst>
              <a:ext uri="{FF2B5EF4-FFF2-40B4-BE49-F238E27FC236}">
                <a16:creationId xmlns:a16="http://schemas.microsoft.com/office/drawing/2014/main" id="{1A5751A9-6CC1-423D-B804-4BEECD832868}"/>
              </a:ext>
              <a:ext uri="{C183D7F6-B498-43B3-948B-1728B52AA6E4}">
                <adec:decorative xmlns:adec="http://schemas.microsoft.com/office/drawing/2017/decorative" val="1"/>
              </a:ext>
            </a:extLst>
          </p:cNvPr>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12294" y="0"/>
            <a:ext cx="12196282" cy="2721229"/>
          </a:xfrm>
          <a:prstGeom prst="rect">
            <a:avLst/>
          </a:prstGeom>
        </p:spPr>
      </p:pic>
      <p:sp>
        <p:nvSpPr>
          <p:cNvPr id="36" name="TextBox 35">
            <a:extLst>
              <a:ext uri="{FF2B5EF4-FFF2-40B4-BE49-F238E27FC236}">
                <a16:creationId xmlns:a16="http://schemas.microsoft.com/office/drawing/2014/main" id="{F17802AB-FE9C-4CCC-89D6-EC5AB25AF86D}"/>
              </a:ext>
            </a:extLst>
          </p:cNvPr>
          <p:cNvSpPr txBox="1"/>
          <p:nvPr/>
        </p:nvSpPr>
        <p:spPr>
          <a:xfrm>
            <a:off x="96625" y="1546039"/>
            <a:ext cx="6213987" cy="83099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4800" b="1" dirty="0">
                <a:solidFill>
                  <a:schemeClr val="bg1"/>
                </a:solidFill>
              </a:rPr>
              <a:t>AGENDA</a:t>
            </a:r>
            <a:endParaRPr lang="en-IN" sz="3600" dirty="0">
              <a:solidFill>
                <a:schemeClr val="bg1"/>
              </a:solidFill>
            </a:endParaRPr>
          </a:p>
        </p:txBody>
      </p:sp>
    </p:spTree>
    <p:extLst>
      <p:ext uri="{BB962C8B-B14F-4D97-AF65-F5344CB8AC3E}">
        <p14:creationId xmlns:p14="http://schemas.microsoft.com/office/powerpoint/2010/main" val="5861677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6096000" y="315930"/>
            <a:ext cx="5094517" cy="296198"/>
          </a:xfrm>
          <a:effectLst>
            <a:outerShdw blurRad="50800" dist="38100" dir="5400000" algn="t" rotWithShape="0">
              <a:prstClr val="black">
                <a:alpha val="75000"/>
              </a:prstClr>
            </a:outerShdw>
          </a:effectLst>
        </p:spPr>
        <p:txBody>
          <a:bodyPr/>
          <a:lstStyle/>
          <a:p>
            <a:r>
              <a:rPr lang="en-US" sz="2800" b="1" dirty="0"/>
              <a:t>Problem statement</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08702" y="3051144"/>
            <a:ext cx="2416627" cy="1551997"/>
          </a:xfrm>
          <a:effectLst>
            <a:outerShdw blurRad="50800" dist="38100" dir="5400000" algn="t" rotWithShape="0">
              <a:prstClr val="black">
                <a:alpha val="75000"/>
              </a:prstClr>
            </a:outerShdw>
          </a:effectLst>
        </p:spPr>
        <p:txBody>
          <a:bodyPr/>
          <a:lstStyle/>
          <a:p>
            <a:r>
              <a:rPr lang="en-US" sz="1300" dirty="0"/>
              <a:t>Restaurants lack advanced tools and data insights to adapt to evolving customer expectations effectively.</a:t>
            </a: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alphaModFix amt="84000"/>
            <a:extLst>
              <a:ext uri="{28A0092B-C50C-407E-A947-70E740481C1C}">
                <a14:useLocalDpi xmlns:a14="http://schemas.microsoft.com/office/drawing/2010/main"/>
              </a:ext>
            </a:extLst>
          </a:blip>
          <a:srcRect/>
          <a:stretch/>
        </p:blipFill>
        <p:spPr>
          <a:xfrm>
            <a:off x="0" y="0"/>
            <a:ext cx="4038600" cy="6858000"/>
          </a:xfrm>
          <a:effectLst>
            <a:outerShdw blurRad="50800" dist="38100" dir="5400000" algn="t" rotWithShape="0">
              <a:prstClr val="black">
                <a:alpha val="75000"/>
              </a:prstClr>
            </a:outerShdw>
          </a:effectLst>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48" y="2574153"/>
            <a:ext cx="2383973" cy="464399"/>
          </a:xfrm>
          <a:effectLst>
            <a:outerShdw blurRad="50800" dist="38100" dir="5400000" algn="t" rotWithShape="0">
              <a:prstClr val="black">
                <a:alpha val="75000"/>
              </a:prstClr>
            </a:outerShdw>
          </a:effectLst>
        </p:spPr>
        <p:txBody>
          <a:bodyPr/>
          <a:lstStyle/>
          <a:p>
            <a:r>
              <a:rPr lang="en-US" dirty="0"/>
              <a:t>Market gap</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6825329" y="2574153"/>
            <a:ext cx="2383972" cy="464399"/>
          </a:xfrm>
          <a:effectLst>
            <a:outerShdw blurRad="50800" dist="38100" dir="5400000" algn="t" rotWithShape="0">
              <a:prstClr val="black">
                <a:alpha val="75000"/>
              </a:prstClr>
            </a:outerShdw>
          </a:effectLst>
        </p:spPr>
        <p:txBody>
          <a:bodyPr/>
          <a:lstStyle/>
          <a:p>
            <a:r>
              <a:rPr lang="en-US" dirty="0"/>
              <a:t>Customers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6825329" y="3044848"/>
            <a:ext cx="2383972" cy="1549920"/>
          </a:xfrm>
          <a:effectLst>
            <a:outerShdw blurRad="50800" dist="38100" dir="5400000" algn="t" rotWithShape="0">
              <a:prstClr val="black">
                <a:alpha val="75000"/>
              </a:prstClr>
            </a:outerShdw>
          </a:effectLst>
        </p:spPr>
        <p:txBody>
          <a:bodyPr/>
          <a:lstStyle/>
          <a:p>
            <a:r>
              <a:rPr lang="en-US" sz="1300" dirty="0"/>
              <a:t>Identifying how user engagement (e.g., reviews, tips, check-ins) correlates with business performance metrics like ratings and review counts.</a:t>
            </a:r>
          </a:p>
        </p:txBody>
      </p:sp>
      <p:sp>
        <p:nvSpPr>
          <p:cNvPr id="48" name="Text Placeholder 47">
            <a:extLst>
              <a:ext uri="{FF2B5EF4-FFF2-40B4-BE49-F238E27FC236}">
                <a16:creationId xmlns:a16="http://schemas.microsoft.com/office/drawing/2014/main" id="{B28B4E04-A819-4F88-83D0-33EB09DEF74F}"/>
              </a:ext>
            </a:extLst>
          </p:cNvPr>
          <p:cNvSpPr>
            <a:spLocks noGrp="1"/>
          </p:cNvSpPr>
          <p:nvPr>
            <p:ph type="body" sz="quarter" idx="22"/>
          </p:nvPr>
        </p:nvSpPr>
        <p:spPr>
          <a:xfrm>
            <a:off x="9209301" y="2574153"/>
            <a:ext cx="2383972" cy="464399"/>
          </a:xfrm>
          <a:effectLst>
            <a:outerShdw blurRad="50800" dist="38100" dir="5400000" algn="t" rotWithShape="0">
              <a:prstClr val="black">
                <a:alpha val="75000"/>
              </a:prstClr>
            </a:outerShdw>
          </a:effectLst>
        </p:spPr>
        <p:txBody>
          <a:bodyPr/>
          <a:lstStyle/>
          <a:p>
            <a:r>
              <a:rPr lang="en-IN" dirty="0"/>
              <a:t>Financial Impact</a:t>
            </a:r>
            <a:endParaRPr lang="en-US" dirty="0"/>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209301" y="3051144"/>
            <a:ext cx="2383972" cy="1549920"/>
          </a:xfrm>
          <a:effectLst>
            <a:outerShdw blurRad="50800" dist="38100" dir="5400000" algn="t" rotWithShape="0">
              <a:prstClr val="black">
                <a:alpha val="75000"/>
              </a:prstClr>
            </a:outerShdw>
          </a:effectLst>
        </p:spPr>
        <p:txBody>
          <a:bodyPr/>
          <a:lstStyle/>
          <a:p>
            <a:r>
              <a:rPr lang="en-US" sz="1300" dirty="0"/>
              <a:t>Leveraging data insights can potentially lead to measurable improvements in revenue and operational efficiency.</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a:effectLst>
            <a:outerShdw blurRad="50800" dist="38100" dir="5400000" algn="t" rotWithShape="0">
              <a:prstClr val="black">
                <a:alpha val="75000"/>
              </a:prstClr>
            </a:outerShdw>
          </a:effectLst>
        </p:spPr>
        <p:txBody>
          <a:bodyPr/>
          <a:lstStyle/>
          <a:p>
            <a:fld id="{4F6357DA-28E9-40D3-918C-4D14E8263D81}" type="slidenum">
              <a:rPr lang="en-US" smtClean="0"/>
              <a:pPr/>
              <a:t>4</a:t>
            </a:fld>
            <a:endParaRPr lang="en-US" dirty="0"/>
          </a:p>
        </p:txBody>
      </p:sp>
      <p:sp>
        <p:nvSpPr>
          <p:cNvPr id="17" name="TextBox 16">
            <a:extLst>
              <a:ext uri="{FF2B5EF4-FFF2-40B4-BE49-F238E27FC236}">
                <a16:creationId xmlns:a16="http://schemas.microsoft.com/office/drawing/2014/main" id="{B4762C44-E24C-4051-AB50-D3732A83A665}"/>
              </a:ext>
            </a:extLst>
          </p:cNvPr>
          <p:cNvSpPr txBox="1"/>
          <p:nvPr/>
        </p:nvSpPr>
        <p:spPr>
          <a:xfrm>
            <a:off x="4376048" y="931421"/>
            <a:ext cx="7580725" cy="1323439"/>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1600" dirty="0">
                <a:solidFill>
                  <a:schemeClr val="bg1"/>
                </a:solidFill>
              </a:rPr>
              <a:t>In the highly competitive restaurant industry, understanding the key drivers of business success is essential for stakeholders. This project leverages the Yelp dataset to examine the relationship between user engagement (e.g., reviews, tips, and check-ins) and business performance metrics, such as review count and average ratings, specifically for restaurants.</a:t>
            </a:r>
            <a:endParaRPr lang="en-IN" sz="1600" dirty="0">
              <a:solidFill>
                <a:schemeClr val="bg1"/>
              </a:solidFill>
            </a:endParaRPr>
          </a:p>
        </p:txBody>
      </p:sp>
      <p:sp>
        <p:nvSpPr>
          <p:cNvPr id="18" name="TextBox 17">
            <a:extLst>
              <a:ext uri="{FF2B5EF4-FFF2-40B4-BE49-F238E27FC236}">
                <a16:creationId xmlns:a16="http://schemas.microsoft.com/office/drawing/2014/main" id="{A15D1A38-E17E-42A5-B806-16C6284584A7}"/>
              </a:ext>
            </a:extLst>
          </p:cNvPr>
          <p:cNvSpPr txBox="1"/>
          <p:nvPr/>
        </p:nvSpPr>
        <p:spPr>
          <a:xfrm>
            <a:off x="4408701" y="4869897"/>
            <a:ext cx="2351320" cy="30777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1400" dirty="0">
                <a:solidFill>
                  <a:schemeClr val="bg1"/>
                </a:solidFill>
                <a:latin typeface="+mj-lt"/>
              </a:rPr>
              <a:t>COSTS OF INEFFICIENCY</a:t>
            </a:r>
          </a:p>
        </p:txBody>
      </p:sp>
      <p:sp>
        <p:nvSpPr>
          <p:cNvPr id="58" name="TextBox 57">
            <a:extLst>
              <a:ext uri="{FF2B5EF4-FFF2-40B4-BE49-F238E27FC236}">
                <a16:creationId xmlns:a16="http://schemas.microsoft.com/office/drawing/2014/main" id="{DFBA8B4C-111E-4A56-B8CA-52C601006A58}"/>
              </a:ext>
            </a:extLst>
          </p:cNvPr>
          <p:cNvSpPr txBox="1"/>
          <p:nvPr/>
        </p:nvSpPr>
        <p:spPr>
          <a:xfrm>
            <a:off x="6825329" y="4849741"/>
            <a:ext cx="2351320" cy="30777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1400" dirty="0">
                <a:solidFill>
                  <a:schemeClr val="bg1"/>
                </a:solidFill>
                <a:latin typeface="+mj-lt"/>
              </a:rPr>
              <a:t>USABILITY NEEDS	</a:t>
            </a:r>
          </a:p>
        </p:txBody>
      </p:sp>
      <p:sp>
        <p:nvSpPr>
          <p:cNvPr id="59" name="Subtitle 11">
            <a:extLst>
              <a:ext uri="{FF2B5EF4-FFF2-40B4-BE49-F238E27FC236}">
                <a16:creationId xmlns:a16="http://schemas.microsoft.com/office/drawing/2014/main" id="{9A25971F-F9DA-41ED-A5F0-51D4563324A0}"/>
              </a:ext>
            </a:extLst>
          </p:cNvPr>
          <p:cNvSpPr txBox="1">
            <a:spLocks/>
          </p:cNvSpPr>
          <p:nvPr/>
        </p:nvSpPr>
        <p:spPr>
          <a:xfrm>
            <a:off x="6825329" y="5177674"/>
            <a:ext cx="2383973" cy="1583142"/>
          </a:xfrm>
          <a:prstGeom prst="rect">
            <a:avLst/>
          </a:prstGeom>
          <a:effectLst>
            <a:outerShdw blurRad="50800" dist="38100" dir="5400000" algn="t" rotWithShape="0">
              <a:prstClr val="black">
                <a:alpha val="75000"/>
              </a:prstClr>
            </a:outerShdw>
          </a:effectLst>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300" dirty="0"/>
              <a:t>Businesses require simple, actionable solutions to interpret customer sentiment and engagement trends effectively.</a:t>
            </a:r>
            <a:endParaRPr lang="en-US" sz="1300" dirty="0"/>
          </a:p>
        </p:txBody>
      </p:sp>
      <p:sp>
        <p:nvSpPr>
          <p:cNvPr id="60" name="Subtitle 11">
            <a:extLst>
              <a:ext uri="{FF2B5EF4-FFF2-40B4-BE49-F238E27FC236}">
                <a16:creationId xmlns:a16="http://schemas.microsoft.com/office/drawing/2014/main" id="{CCF3BC9C-553A-4364-9D57-E133E983F9A1}"/>
              </a:ext>
            </a:extLst>
          </p:cNvPr>
          <p:cNvSpPr txBox="1">
            <a:spLocks/>
          </p:cNvSpPr>
          <p:nvPr/>
        </p:nvSpPr>
        <p:spPr>
          <a:xfrm>
            <a:off x="4441356" y="5177674"/>
            <a:ext cx="2383973" cy="1583142"/>
          </a:xfrm>
          <a:prstGeom prst="rect">
            <a:avLst/>
          </a:prstGeom>
          <a:effectLst>
            <a:outerShdw blurRad="50800" dist="38100" dir="5400000" algn="t" rotWithShape="0">
              <a:prstClr val="black">
                <a:alpha val="75000"/>
              </a:prstClr>
            </a:outerShdw>
          </a:effectLst>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300" dirty="0"/>
              <a:t>Missed potential revenue due to inadequate tools for tracking and analyzing customer feedback.</a:t>
            </a:r>
          </a:p>
        </p:txBody>
      </p:sp>
    </p:spTree>
    <p:extLst>
      <p:ext uri="{BB962C8B-B14F-4D97-AF65-F5344CB8AC3E}">
        <p14:creationId xmlns:p14="http://schemas.microsoft.com/office/powerpoint/2010/main" val="300600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999607"/>
          </a:xfrm>
          <a:effectLst>
            <a:outerShdw blurRad="50800" dist="38100" dir="5400000" algn="t" rotWithShape="0">
              <a:prstClr val="black">
                <a:alpha val="75000"/>
              </a:prstClr>
            </a:outerShdw>
          </a:effectLst>
        </p:spPr>
        <p:txBody>
          <a:bodyPr/>
          <a:lstStyle/>
          <a:p>
            <a:r>
              <a:rPr lang="en-US" sz="4000" b="1" dirty="0"/>
              <a:t>		Research objective</a:t>
            </a: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40000"/>
            <a:extLst>
              <a:ext uri="{28A0092B-C50C-407E-A947-70E740481C1C}">
                <a14:useLocalDpi xmlns:a14="http://schemas.microsoft.com/office/drawing/2010/main"/>
              </a:ext>
            </a:extLst>
          </a:blip>
          <a:srcRect/>
          <a:stretch>
            <a:fillRect/>
          </a:stretch>
        </p:blipFill>
        <p:spPr>
          <a:xfrm>
            <a:off x="0" y="3429000"/>
            <a:ext cx="12196763" cy="3429000"/>
          </a:xfrm>
          <a:effectLst>
            <a:outerShdw blurRad="50800" dist="50800" dir="5400000" algn="ctr" rotWithShape="0">
              <a:srgbClr val="000000"/>
            </a:outerShdw>
          </a:effectLst>
        </p:spPr>
      </p:pic>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5</a:t>
            </a:fld>
            <a:endParaRPr lang="en-US" sz="1000" dirty="0">
              <a:solidFill>
                <a:schemeClr val="bg1"/>
              </a:solidFill>
              <a:latin typeface="Avenir Next LT Pro" panose="020B0504020202020204" pitchFamily="34" charset="0"/>
            </a:endParaRPr>
          </a:p>
        </p:txBody>
      </p:sp>
      <p:sp>
        <p:nvSpPr>
          <p:cNvPr id="4" name="Rectangle 3">
            <a:extLst>
              <a:ext uri="{FF2B5EF4-FFF2-40B4-BE49-F238E27FC236}">
                <a16:creationId xmlns:a16="http://schemas.microsoft.com/office/drawing/2014/main" id="{C06D797A-8FA3-4FAC-A858-4D10ED5148A0}"/>
              </a:ext>
            </a:extLst>
          </p:cNvPr>
          <p:cNvSpPr/>
          <p:nvPr/>
        </p:nvSpPr>
        <p:spPr>
          <a:xfrm>
            <a:off x="838200" y="2031394"/>
            <a:ext cx="3428170" cy="4266733"/>
          </a:xfrm>
          <a:prstGeom prst="rect">
            <a:avLst/>
          </a:prstGeom>
          <a:solidFill>
            <a:schemeClr val="accent3">
              <a:lumMod val="60000"/>
              <a:lumOff val="40000"/>
              <a:alpha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50800" dist="38100" dir="5400000" algn="t" rotWithShape="0">
                    <a:prstClr val="black">
                      <a:alpha val="40000"/>
                    </a:prstClr>
                  </a:outerShdw>
                </a:effectLst>
              </a:rPr>
              <a:t>Quantify the correlation between user engagement(reviews, tips, check-ins) and review count/average star rating.</a:t>
            </a:r>
            <a:endParaRPr lang="en-IN" sz="2400" dirty="0">
              <a:effectLst>
                <a:outerShdw blurRad="50800" dist="38100" dir="5400000" algn="t" rotWithShape="0">
                  <a:prstClr val="black">
                    <a:alpha val="40000"/>
                  </a:prstClr>
                </a:outerShdw>
              </a:effectLst>
            </a:endParaRPr>
          </a:p>
        </p:txBody>
      </p:sp>
      <p:pic>
        <p:nvPicPr>
          <p:cNvPr id="3" name="Graphic 2" descr="Head with gears with solid fill">
            <a:extLst>
              <a:ext uri="{FF2B5EF4-FFF2-40B4-BE49-F238E27FC236}">
                <a16:creationId xmlns:a16="http://schemas.microsoft.com/office/drawing/2014/main" id="{22E2A3E7-A6A5-4E07-AC14-0EABA2A3B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5085" y="2165476"/>
            <a:ext cx="914400" cy="914400"/>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C63DA360-E6E1-41E6-893C-7A958443CBDC}"/>
              </a:ext>
            </a:extLst>
          </p:cNvPr>
          <p:cNvSpPr/>
          <p:nvPr/>
        </p:nvSpPr>
        <p:spPr>
          <a:xfrm>
            <a:off x="4568687" y="2044470"/>
            <a:ext cx="3428170" cy="4253658"/>
          </a:xfrm>
          <a:prstGeom prst="rect">
            <a:avLst/>
          </a:prstGeom>
          <a:solidFill>
            <a:schemeClr val="accent3">
              <a:lumMod val="60000"/>
              <a:lumOff val="40000"/>
              <a:alpha val="60000"/>
            </a:schemeClr>
          </a:solidFill>
          <a:effectLst>
            <a:outerShdw blurRad="508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ffectLst>
                <a:outerShdw blurRad="50800" dist="38100" dir="5400000" algn="t" rotWithShape="0">
                  <a:prstClr val="black">
                    <a:alpha val="40000"/>
                  </a:prstClr>
                </a:outerShdw>
              </a:effectLst>
            </a:endParaRPr>
          </a:p>
          <a:p>
            <a:pPr algn="ctr"/>
            <a:r>
              <a:rPr lang="en-US" sz="2400" dirty="0">
                <a:effectLst>
                  <a:outerShdw blurRad="50800" dist="38100" dir="5400000" algn="t" rotWithShape="0">
                    <a:prstClr val="black">
                      <a:alpha val="40000"/>
                    </a:prstClr>
                  </a:outerShdw>
                </a:effectLst>
              </a:rPr>
              <a:t>Analyze the impact of sentiment on review count and average star rating.</a:t>
            </a:r>
            <a:endParaRPr lang="en-IN" sz="2400" dirty="0">
              <a:effectLst>
                <a:outerShdw blurRad="50800" dist="38100" dir="5400000" algn="t" rotWithShape="0">
                  <a:prstClr val="black">
                    <a:alpha val="40000"/>
                  </a:prstClr>
                </a:outerShdw>
              </a:effectLst>
            </a:endParaRPr>
          </a:p>
        </p:txBody>
      </p:sp>
      <p:sp>
        <p:nvSpPr>
          <p:cNvPr id="10" name="Rectangle 9">
            <a:extLst>
              <a:ext uri="{FF2B5EF4-FFF2-40B4-BE49-F238E27FC236}">
                <a16:creationId xmlns:a16="http://schemas.microsoft.com/office/drawing/2014/main" id="{4D03EDFB-1C3D-4393-81D8-C05C90614584}"/>
              </a:ext>
            </a:extLst>
          </p:cNvPr>
          <p:cNvSpPr/>
          <p:nvPr/>
        </p:nvSpPr>
        <p:spPr>
          <a:xfrm>
            <a:off x="8286750" y="2044470"/>
            <a:ext cx="3428170" cy="4253658"/>
          </a:xfrm>
          <a:prstGeom prst="rect">
            <a:avLst/>
          </a:prstGeom>
          <a:solidFill>
            <a:schemeClr val="accent3">
              <a:lumMod val="60000"/>
              <a:lumOff val="40000"/>
              <a:alpha val="60000"/>
            </a:schemeClr>
          </a:solidFill>
          <a:effectLst>
            <a:outerShdw blurRad="508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effectLst>
                  <a:outerShdw blurRad="50800" dist="38100" dir="5400000" algn="t" rotWithShape="0">
                    <a:prstClr val="black">
                      <a:alpha val="40000"/>
                    </a:prstClr>
                  </a:outerShdw>
                </a:effectLst>
              </a:rPr>
              <a:t>Time Trends in User Engagement</a:t>
            </a:r>
          </a:p>
        </p:txBody>
      </p:sp>
      <p:pic>
        <p:nvPicPr>
          <p:cNvPr id="24" name="Graphic 23" descr="Magnifying glass with solid fill">
            <a:extLst>
              <a:ext uri="{FF2B5EF4-FFF2-40B4-BE49-F238E27FC236}">
                <a16:creationId xmlns:a16="http://schemas.microsoft.com/office/drawing/2014/main" id="{6F581F61-9440-4FFF-985F-5593EF965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434427"/>
            <a:ext cx="469832" cy="469832"/>
          </a:xfrm>
          <a:prstGeom prst="rect">
            <a:avLst/>
          </a:prstGeom>
        </p:spPr>
      </p:pic>
      <p:pic>
        <p:nvPicPr>
          <p:cNvPr id="26" name="Graphic 25" descr="Open book with solid fill">
            <a:extLst>
              <a:ext uri="{FF2B5EF4-FFF2-40B4-BE49-F238E27FC236}">
                <a16:creationId xmlns:a16="http://schemas.microsoft.com/office/drawing/2014/main" id="{B194FC49-6C32-466B-8445-BBA323AC4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4520" y="2165476"/>
            <a:ext cx="1103243" cy="1103243"/>
          </a:xfrm>
          <a:prstGeom prst="rect">
            <a:avLst/>
          </a:prstGeom>
          <a:effectLst>
            <a:outerShdw blurRad="50800" dist="38100" dir="5400000" algn="t" rotWithShape="0">
              <a:prstClr val="black">
                <a:alpha val="28000"/>
              </a:prstClr>
            </a:outerShdw>
          </a:effectLst>
        </p:spPr>
      </p:pic>
      <p:pic>
        <p:nvPicPr>
          <p:cNvPr id="28" name="Graphic 27" descr="Bar graph with upward trend with solid fill">
            <a:extLst>
              <a:ext uri="{FF2B5EF4-FFF2-40B4-BE49-F238E27FC236}">
                <a16:creationId xmlns:a16="http://schemas.microsoft.com/office/drawing/2014/main" id="{C08B2E90-3C1C-460B-8418-8A53F086E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95792" y="2259897"/>
            <a:ext cx="1139686" cy="113968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72792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1133431"/>
          </a:xfrm>
          <a:effectLst>
            <a:outerShdw blurRad="50800" dist="38100" dir="5400000" algn="t" rotWithShape="0">
              <a:prstClr val="black">
                <a:alpha val="75000"/>
              </a:prstClr>
            </a:outerShdw>
          </a:effectLst>
        </p:spPr>
        <p:txBody>
          <a:bodyPr/>
          <a:lstStyle/>
          <a:p>
            <a:r>
              <a:rPr lang="en-IN" sz="4000" b="1" dirty="0">
                <a:effectLst>
                  <a:outerShdw blurRad="50800" dist="38100" dir="5400000" algn="t" rotWithShape="0">
                    <a:prstClr val="black">
                      <a:alpha val="42000"/>
                    </a:prstClr>
                  </a:outerShdw>
                </a:effectLst>
              </a:rPr>
              <a:t>			Hypothesis</a:t>
            </a:r>
            <a:endParaRPr lang="en-US" sz="4800" b="1" dirty="0">
              <a:effectLst>
                <a:outerShdw blurRad="50800" dist="38100" dir="5400000" algn="t" rotWithShape="0">
                  <a:prstClr val="black">
                    <a:alpha val="42000"/>
                  </a:prstClr>
                </a:outerShdw>
              </a:effectLst>
            </a:endParaRPr>
          </a:p>
        </p:txBody>
      </p:sp>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6</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782755"/>
            <a:ext cx="10432773" cy="4570420"/>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Correlation Between Engagement and Performance</a:t>
            </a:r>
            <a:r>
              <a:rPr lang="en-US" sz="2400" dirty="0">
                <a:effectLst>
                  <a:outerShdw blurRad="50800" dist="38100" dir="5400000" algn="t" rotWithShape="0">
                    <a:prstClr val="black">
                      <a:alpha val="44000"/>
                    </a:prstClr>
                  </a:outerShdw>
                </a:effectLst>
              </a:rPr>
              <a:t>: Higher levels of user engagement (e.g., increased reviews, tips, and check-ins) are positively associated with higher review counts and star ratings.</a:t>
            </a:r>
          </a:p>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Sentiment Influence</a:t>
            </a:r>
            <a:r>
              <a:rPr lang="en-US" sz="2400" dirty="0">
                <a:effectLst>
                  <a:outerShdw blurRad="50800" dist="38100" dir="5400000" algn="t" rotWithShape="0">
                    <a:prstClr val="black">
                      <a:alpha val="44000"/>
                    </a:prstClr>
                  </a:outerShdw>
                </a:effectLst>
              </a:rPr>
              <a:t>: Positive sentiment in user reviews and tips significantly contributes to improved ratings and greater review counts.</a:t>
            </a:r>
          </a:p>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Consistency in Engagement</a:t>
            </a:r>
            <a:r>
              <a:rPr lang="en-US" sz="2400" dirty="0">
                <a:effectLst>
                  <a:outerShdw blurRad="50800" dist="38100" dir="5400000" algn="t" rotWithShape="0">
                    <a:prstClr val="black">
                      <a:alpha val="44000"/>
                    </a:prstClr>
                  </a:outerShdw>
                </a:effectLst>
              </a:rPr>
              <a:t>: Restaurants that maintain consistent user engagement over time experience more sustained success compared to those with sporadic engagement patterns.</a:t>
            </a:r>
          </a:p>
          <a:p>
            <a:endParaRPr lang="en-US" sz="1800" dirty="0"/>
          </a:p>
        </p:txBody>
      </p:sp>
    </p:spTree>
    <p:extLst>
      <p:ext uri="{BB962C8B-B14F-4D97-AF65-F5344CB8AC3E}">
        <p14:creationId xmlns:p14="http://schemas.microsoft.com/office/powerpoint/2010/main" val="22444469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1133431"/>
          </a:xfrm>
          <a:effectLst>
            <a:outerShdw blurRad="50800" dist="38100" dir="5400000" algn="t" rotWithShape="0">
              <a:prstClr val="black">
                <a:alpha val="75000"/>
              </a:prstClr>
            </a:outerShdw>
          </a:effectLst>
        </p:spPr>
        <p:txBody>
          <a:bodyPr/>
          <a:lstStyle/>
          <a:p>
            <a:r>
              <a:rPr lang="en-IN" sz="4000" b="1" dirty="0">
                <a:effectLst>
                  <a:outerShdw blurRad="50800" dist="38100" dir="5400000" algn="t" rotWithShape="0">
                    <a:prstClr val="black">
                      <a:alpha val="42000"/>
                    </a:prstClr>
                  </a:outerShdw>
                </a:effectLst>
              </a:rPr>
              <a:t>			Data Overview</a:t>
            </a:r>
            <a:endParaRPr lang="en-US" sz="4800" b="1" dirty="0">
              <a:effectLst>
                <a:outerShdw blurRad="50800" dist="38100" dir="5400000" algn="t" rotWithShape="0">
                  <a:prstClr val="black">
                    <a:alpha val="42000"/>
                  </a:prstClr>
                </a:outerShdw>
              </a:effectLst>
            </a:endParaRPr>
          </a:p>
        </p:txBody>
      </p:sp>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7</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782755"/>
            <a:ext cx="10432773" cy="4570420"/>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This dataset is a subset of Yelp and has information about businesses across 8 metropolitan areas in the USA and Canada.</a:t>
            </a:r>
          </a:p>
          <a:p>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original data is shared by Yelp as JSON files.</a:t>
            </a:r>
          </a:p>
          <a:p>
            <a:pPr marL="285750" indent="-285750">
              <a:buFont typeface="Wingdings" panose="05000000000000000000" pitchFamily="2" charset="2"/>
              <a:buChar char="§"/>
            </a:pPr>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five JSON files are business, review, user, tip and check-in.</a:t>
            </a:r>
          </a:p>
          <a:p>
            <a:pPr marL="285750" indent="-285750">
              <a:buFont typeface="Wingdings" panose="05000000000000000000" pitchFamily="2" charset="2"/>
              <a:buChar char="§"/>
            </a:pPr>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JSON files are stored in the database for easy retrieval of data.</a:t>
            </a:r>
          </a:p>
          <a:p>
            <a:pPr marL="285750" indent="-285750">
              <a:buFont typeface="Wingdings" panose="05000000000000000000" pitchFamily="2" charset="2"/>
              <a:buChar char="§"/>
            </a:pPr>
            <a:endParaRPr lang="en-US" sz="2400" b="1"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0046795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62670" y="139228"/>
            <a:ext cx="6309629" cy="1146647"/>
          </a:xfrm>
          <a:effectLst>
            <a:outerShdw blurRad="50800" dist="38100" dir="5400000" algn="t" rotWithShape="0">
              <a:prstClr val="black">
                <a:alpha val="75000"/>
              </a:prstClr>
            </a:outerShdw>
          </a:effectLst>
        </p:spPr>
        <p:txBody>
          <a:bodyPr/>
          <a:lstStyle/>
          <a:p>
            <a:r>
              <a:rPr lang="en-US" sz="3400" b="1" dirty="0">
                <a:effectLst>
                  <a:outerShdw blurRad="50800" dist="38100" dir="5400000" algn="t" rotWithShape="0">
                    <a:prstClr val="black">
                      <a:alpha val="40000"/>
                    </a:prstClr>
                  </a:outerShdw>
                </a:effectLst>
              </a:rPr>
              <a:t>Analysis and findings</a:t>
            </a:r>
          </a:p>
        </p:txBody>
      </p:sp>
      <p:pic>
        <p:nvPicPr>
          <p:cNvPr id="9" name="Picture Placeholder 8" descr="A close up of a stack of plates">
            <a:extLst>
              <a:ext uri="{FF2B5EF4-FFF2-40B4-BE49-F238E27FC236}">
                <a16:creationId xmlns:a16="http://schemas.microsoft.com/office/drawing/2014/main" id="{085E5B6A-0758-4158-877E-C7279ECA014A}"/>
              </a:ext>
            </a:extLst>
          </p:cNvPr>
          <p:cNvPicPr>
            <a:picLocks noGrp="1" noChangeAspect="1"/>
          </p:cNvPicPr>
          <p:nvPr>
            <p:ph type="pic" sz="quarter" idx="13"/>
          </p:nvPr>
        </p:nvPicPr>
        <p:blipFill rotWithShape="1">
          <a:blip r:embed="rId2" cstate="email">
            <a:alphaModFix amt="59000"/>
            <a:extLst>
              <a:ext uri="{28A0092B-C50C-407E-A947-70E740481C1C}">
                <a14:useLocalDpi xmlns:a14="http://schemas.microsoft.com/office/drawing/2010/main"/>
              </a:ext>
            </a:extLst>
          </a:blip>
          <a:srcRect/>
          <a:stretch/>
        </p:blipFill>
        <p:spPr>
          <a:xfrm>
            <a:off x="7829550" y="0"/>
            <a:ext cx="4361711" cy="6858000"/>
          </a:xfrm>
          <a:noFill/>
        </p:spPr>
      </p:pic>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8</a:t>
            </a:fld>
            <a:endParaRPr lang="en-US" dirty="0"/>
          </a:p>
        </p:txBody>
      </p:sp>
      <p:sp>
        <p:nvSpPr>
          <p:cNvPr id="24" name="TextBox 23">
            <a:extLst>
              <a:ext uri="{FF2B5EF4-FFF2-40B4-BE49-F238E27FC236}">
                <a16:creationId xmlns:a16="http://schemas.microsoft.com/office/drawing/2014/main" id="{471F7037-F593-468F-87DE-02953206BA90}"/>
              </a:ext>
            </a:extLst>
          </p:cNvPr>
          <p:cNvSpPr txBox="1"/>
          <p:nvPr/>
        </p:nvSpPr>
        <p:spPr>
          <a:xfrm>
            <a:off x="514350" y="1428749"/>
            <a:ext cx="7067550" cy="1323439"/>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effectLst>
                  <a:outerShdw blurRad="50800" dist="38100" dir="5400000" algn="t" rotWithShape="0">
                    <a:prstClr val="black">
                      <a:alpha val="40000"/>
                    </a:prstClr>
                  </a:outerShdw>
                </a:effectLst>
              </a:rPr>
              <a:t>Out of 150k businesses, 35k are restaurants business and are open.</a:t>
            </a:r>
          </a:p>
          <a:p>
            <a:pPr marL="285750" indent="-285750">
              <a:buFont typeface="Wingdings" panose="05000000000000000000" pitchFamily="2" charset="2"/>
              <a:buChar char="§"/>
            </a:pPr>
            <a:r>
              <a:rPr lang="en-US" sz="2000" dirty="0">
                <a:solidFill>
                  <a:schemeClr val="bg1"/>
                </a:solidFill>
                <a:effectLst>
                  <a:outerShdw blurRad="50800" dist="38100" dir="5400000" algn="t" rotWithShape="0">
                    <a:prstClr val="black">
                      <a:alpha val="40000"/>
                    </a:prstClr>
                  </a:outerShdw>
                </a:effectLst>
              </a:rPr>
              <a:t>Table shows distribution of business success metrics (review count and average rating):</a:t>
            </a:r>
            <a:endParaRPr lang="en-IN" sz="2000" dirty="0">
              <a:solidFill>
                <a:schemeClr val="bg1"/>
              </a:solidFill>
              <a:effectLst>
                <a:outerShdw blurRad="50800" dist="38100" dir="5400000" algn="t" rotWithShape="0">
                  <a:prstClr val="black">
                    <a:alpha val="40000"/>
                  </a:prstClr>
                </a:outerShdw>
              </a:effectLst>
            </a:endParaRPr>
          </a:p>
        </p:txBody>
      </p:sp>
      <p:pic>
        <p:nvPicPr>
          <p:cNvPr id="33" name="Picture 32">
            <a:extLst>
              <a:ext uri="{FF2B5EF4-FFF2-40B4-BE49-F238E27FC236}">
                <a16:creationId xmlns:a16="http://schemas.microsoft.com/office/drawing/2014/main" id="{C57F81EE-DA7C-49D5-A311-405CAF7552EF}"/>
              </a:ext>
            </a:extLst>
          </p:cNvPr>
          <p:cNvPicPr>
            <a:picLocks noChangeAspect="1"/>
          </p:cNvPicPr>
          <p:nvPr/>
        </p:nvPicPr>
        <p:blipFill>
          <a:blip r:embed="rId3">
            <a:alphaModFix/>
          </a:blip>
          <a:stretch>
            <a:fillRect/>
          </a:stretch>
        </p:blipFill>
        <p:spPr>
          <a:xfrm>
            <a:off x="838200" y="2804157"/>
            <a:ext cx="3714751" cy="3734755"/>
          </a:xfrm>
          <a:prstGeom prst="rect">
            <a:avLst/>
          </a:prstGeom>
          <a:noFill/>
          <a:effectLst>
            <a:outerShdw blurRad="50800" dist="38100" dir="8100000" algn="tr" rotWithShape="0">
              <a:prstClr val="black">
                <a:alpha val="75000"/>
              </a:prstClr>
            </a:outerShdw>
            <a:softEdge rad="0"/>
          </a:effectLst>
        </p:spPr>
      </p:pic>
    </p:spTree>
    <p:extLst>
      <p:ext uri="{BB962C8B-B14F-4D97-AF65-F5344CB8AC3E}">
        <p14:creationId xmlns:p14="http://schemas.microsoft.com/office/powerpoint/2010/main" val="23229512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9</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554935" y="4712950"/>
            <a:ext cx="11082129" cy="185737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Higher ratings do no guarantee a higher review count, or vice versa.</a:t>
            </a:r>
          </a:p>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Success of Restaurants is not solely determined by ratings or review counts.</a:t>
            </a:r>
          </a:p>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Review count reflects user engagement but not necessarily overall customer satisfaction or business performance.</a:t>
            </a:r>
          </a:p>
        </p:txBody>
      </p:sp>
      <p:sp>
        <p:nvSpPr>
          <p:cNvPr id="8" name="Title 2">
            <a:extLst>
              <a:ext uri="{FF2B5EF4-FFF2-40B4-BE49-F238E27FC236}">
                <a16:creationId xmlns:a16="http://schemas.microsoft.com/office/drawing/2014/main" id="{4D4EA9B9-2876-45A8-9F30-22503CDCABE8}"/>
              </a:ext>
            </a:extLst>
          </p:cNvPr>
          <p:cNvSpPr txBox="1">
            <a:spLocks/>
          </p:cNvSpPr>
          <p:nvPr/>
        </p:nvSpPr>
        <p:spPr>
          <a:xfrm>
            <a:off x="6353175" y="282722"/>
            <a:ext cx="5361745" cy="580922"/>
          </a:xfrm>
          <a:prstGeom prst="rect">
            <a:avLst/>
          </a:prstGeom>
          <a:effectLst>
            <a:outerShdw blurRad="50800" dist="38100" dir="5400000" algn="t" rotWithShape="0">
              <a:prstClr val="black">
                <a:alpha val="75000"/>
              </a:prstClr>
            </a:outerShdw>
          </a:effectLst>
        </p:spPr>
        <p:txBody>
          <a:bodyPr anchor="b"/>
          <a:lstStyle>
            <a:lvl1pPr algn="l" defTabSz="914400" rtl="0" eaLnBrk="1" latinLnBrk="0" hangingPunct="1">
              <a:lnSpc>
                <a:spcPct val="90000"/>
              </a:lnSpc>
              <a:spcBef>
                <a:spcPct val="0"/>
              </a:spcBef>
              <a:buNone/>
              <a:defRPr sz="2200" kern="1200" cap="all" spc="200" baseline="0">
                <a:solidFill>
                  <a:schemeClr val="bg1">
                    <a:lumMod val="95000"/>
                  </a:schemeClr>
                </a:solidFill>
                <a:latin typeface="+mj-lt"/>
                <a:ea typeface="+mj-ea"/>
                <a:cs typeface="+mj-cs"/>
              </a:defRPr>
            </a:lvl1pPr>
          </a:lstStyle>
          <a:p>
            <a:r>
              <a:rPr lang="en-IN" sz="2800" b="1" dirty="0">
                <a:effectLst>
                  <a:outerShdw blurRad="50800" dist="38100" dir="5400000" algn="t" rotWithShape="0">
                    <a:prstClr val="black">
                      <a:alpha val="40000"/>
                    </a:prstClr>
                  </a:outerShdw>
                </a:effectLst>
              </a:rPr>
              <a:t>Highest Review count</a:t>
            </a:r>
          </a:p>
        </p:txBody>
      </p:sp>
      <p:pic>
        <p:nvPicPr>
          <p:cNvPr id="5" name="Picture 4">
            <a:extLst>
              <a:ext uri="{FF2B5EF4-FFF2-40B4-BE49-F238E27FC236}">
                <a16:creationId xmlns:a16="http://schemas.microsoft.com/office/drawing/2014/main" id="{DA22D3FE-5F17-4FF9-A15B-F3B4168285C8}"/>
              </a:ext>
            </a:extLst>
          </p:cNvPr>
          <p:cNvPicPr>
            <a:picLocks noChangeAspect="1"/>
          </p:cNvPicPr>
          <p:nvPr/>
        </p:nvPicPr>
        <p:blipFill>
          <a:blip r:embed="rId4"/>
          <a:stretch>
            <a:fillRect/>
          </a:stretch>
        </p:blipFill>
        <p:spPr>
          <a:xfrm>
            <a:off x="676238" y="1137680"/>
            <a:ext cx="4726508" cy="3452159"/>
          </a:xfrm>
          <a:prstGeom prst="rect">
            <a:avLst/>
          </a:prstGeom>
          <a:effectLst>
            <a:outerShdw blurRad="50800" dist="38100" dir="5400000" algn="t" rotWithShape="0">
              <a:prstClr val="black">
                <a:alpha val="75000"/>
              </a:prstClr>
            </a:outerShdw>
          </a:effectLst>
        </p:spPr>
      </p:pic>
      <p:pic>
        <p:nvPicPr>
          <p:cNvPr id="7" name="Picture 6">
            <a:extLst>
              <a:ext uri="{FF2B5EF4-FFF2-40B4-BE49-F238E27FC236}">
                <a16:creationId xmlns:a16="http://schemas.microsoft.com/office/drawing/2014/main" id="{43ECCEFB-CCD9-4CD6-8555-82D0768535D1}"/>
              </a:ext>
            </a:extLst>
          </p:cNvPr>
          <p:cNvPicPr>
            <a:picLocks noChangeAspect="1"/>
          </p:cNvPicPr>
          <p:nvPr/>
        </p:nvPicPr>
        <p:blipFill>
          <a:blip r:embed="rId5"/>
          <a:stretch>
            <a:fillRect/>
          </a:stretch>
        </p:blipFill>
        <p:spPr>
          <a:xfrm>
            <a:off x="6789256" y="1137680"/>
            <a:ext cx="4223300" cy="3452159"/>
          </a:xfrm>
          <a:prstGeom prst="rect">
            <a:avLst/>
          </a:prstGeom>
          <a:effectLst>
            <a:outerShdw blurRad="50800" dist="38100" dir="5400000" algn="t" rotWithShape="0">
              <a:prstClr val="black">
                <a:alpha val="75000"/>
              </a:prstClr>
            </a:outerShdw>
          </a:effectLst>
        </p:spPr>
      </p:pic>
      <p:sp>
        <p:nvSpPr>
          <p:cNvPr id="11" name="TextBox 10">
            <a:extLst>
              <a:ext uri="{FF2B5EF4-FFF2-40B4-BE49-F238E27FC236}">
                <a16:creationId xmlns:a16="http://schemas.microsoft.com/office/drawing/2014/main" id="{4755043A-8A7B-452F-81CC-3ECEB1808038}"/>
              </a:ext>
            </a:extLst>
          </p:cNvPr>
          <p:cNvSpPr txBox="1"/>
          <p:nvPr/>
        </p:nvSpPr>
        <p:spPr>
          <a:xfrm>
            <a:off x="2047875" y="340424"/>
            <a:ext cx="2671244" cy="523220"/>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800" b="1" dirty="0">
                <a:solidFill>
                  <a:schemeClr val="bg1"/>
                </a:solidFill>
                <a:effectLst>
                  <a:outerShdw blurRad="50800" dist="38100" dir="5400000" algn="t" rotWithShape="0">
                    <a:prstClr val="black">
                      <a:alpha val="40000"/>
                    </a:prstClr>
                  </a:outerShdw>
                </a:effectLst>
                <a:latin typeface="+mj-lt"/>
              </a:rPr>
              <a:t>Highest rating</a:t>
            </a:r>
            <a:endParaRPr lang="en-IN" sz="2800" dirty="0">
              <a:solidFill>
                <a:schemeClr val="bg1"/>
              </a:solidFill>
              <a:latin typeface="+mj-lt"/>
            </a:endParaRPr>
          </a:p>
        </p:txBody>
      </p:sp>
    </p:spTree>
    <p:extLst>
      <p:ext uri="{BB962C8B-B14F-4D97-AF65-F5344CB8AC3E}">
        <p14:creationId xmlns:p14="http://schemas.microsoft.com/office/powerpoint/2010/main" val="11525411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575</TotalTime>
  <Words>1441</Words>
  <Application>Microsoft Office PowerPoint</Application>
  <PresentationFormat>Widescreen</PresentationFormat>
  <Paragraphs>149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Avenir Next LT Pro</vt:lpstr>
      <vt:lpstr>Calibri</vt:lpstr>
      <vt:lpstr>Calisto MT</vt:lpstr>
      <vt:lpstr>Courier New</vt:lpstr>
      <vt:lpstr>Kunstler Script</vt:lpstr>
      <vt:lpstr>Wingdings</vt:lpstr>
      <vt:lpstr>Office Theme</vt:lpstr>
      <vt:lpstr>PowerPoint Presentation</vt:lpstr>
      <vt:lpstr>   About YELP</vt:lpstr>
      <vt:lpstr>PowerPoint Presentation</vt:lpstr>
      <vt:lpstr>Problem statement</vt:lpstr>
      <vt:lpstr>  Research objective</vt:lpstr>
      <vt:lpstr>   Hypothesis</vt:lpstr>
      <vt:lpstr>   Data Overview</vt:lpstr>
      <vt:lpstr>Analysis and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nafis ansari</dc:creator>
  <cp:lastModifiedBy>nafis ansari</cp:lastModifiedBy>
  <cp:revision>56</cp:revision>
  <dcterms:created xsi:type="dcterms:W3CDTF">2024-12-30T05:29:19Z</dcterms:created>
  <dcterms:modified xsi:type="dcterms:W3CDTF">2024-12-31T18:20:06Z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